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9" r:id="rId2"/>
    <p:sldId id="261" r:id="rId3"/>
    <p:sldId id="303" r:id="rId4"/>
    <p:sldId id="304" r:id="rId5"/>
    <p:sldId id="264" r:id="rId6"/>
    <p:sldId id="295" r:id="rId7"/>
    <p:sldId id="296" r:id="rId8"/>
    <p:sldId id="298" r:id="rId9"/>
    <p:sldId id="309" r:id="rId10"/>
    <p:sldId id="302" r:id="rId11"/>
    <p:sldId id="299" r:id="rId12"/>
    <p:sldId id="300" r:id="rId13"/>
    <p:sldId id="267" r:id="rId14"/>
    <p:sldId id="294" r:id="rId15"/>
    <p:sldId id="292" r:id="rId16"/>
    <p:sldId id="312" r:id="rId17"/>
    <p:sldId id="311" r:id="rId18"/>
    <p:sldId id="307" r:id="rId19"/>
    <p:sldId id="308" r:id="rId20"/>
    <p:sldId id="289" r:id="rId21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6600"/>
    <a:srgbClr val="FFCC00"/>
    <a:srgbClr val="FF9900"/>
    <a:srgbClr val="99FF66"/>
    <a:srgbClr val="66FF33"/>
    <a:srgbClr val="FF99CC"/>
    <a:srgbClr val="FF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64209" autoAdjust="0"/>
  </p:normalViewPr>
  <p:slideViewPr>
    <p:cSldViewPr>
      <p:cViewPr varScale="1">
        <p:scale>
          <a:sx n="71" d="100"/>
          <a:sy n="71" d="100"/>
        </p:scale>
        <p:origin x="28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687" cy="497207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533"/>
            <a:ext cx="2949687" cy="497206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533"/>
            <a:ext cx="2949686" cy="497206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fld id="{2B810C54-8A74-4A40-9F48-C964ABCA3A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401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099" cy="496966"/>
          </a:xfrm>
          <a:prstGeom prst="rect">
            <a:avLst/>
          </a:prstGeom>
        </p:spPr>
        <p:txBody>
          <a:bodyPr vert="horz" lIns="92226" tIns="46114" rIns="92226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1" y="1"/>
            <a:ext cx="2949099" cy="496966"/>
          </a:xfrm>
          <a:prstGeom prst="rect">
            <a:avLst/>
          </a:prstGeom>
        </p:spPr>
        <p:txBody>
          <a:bodyPr vert="horz" lIns="92226" tIns="46114" rIns="92226" bIns="46114" rtlCol="0"/>
          <a:lstStyle>
            <a:lvl1pPr algn="r">
              <a:defRPr sz="1200"/>
            </a:lvl1pPr>
          </a:lstStyle>
          <a:p>
            <a:fld id="{EF09D0F7-810C-4257-A361-066F35DD5420}" type="datetime1">
              <a:rPr kumimoji="1" lang="ja-JP" altLang="en-US" smtClean="0"/>
              <a:pPr/>
              <a:t>2025/9/12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4" rIns="92226" bIns="461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8"/>
            <a:ext cx="5444490" cy="4472703"/>
          </a:xfrm>
          <a:prstGeom prst="rect">
            <a:avLst/>
          </a:prstGeom>
        </p:spPr>
        <p:txBody>
          <a:bodyPr vert="horz" lIns="92226" tIns="46114" rIns="92226" bIns="461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099" cy="496966"/>
          </a:xfrm>
          <a:prstGeom prst="rect">
            <a:avLst/>
          </a:prstGeom>
        </p:spPr>
        <p:txBody>
          <a:bodyPr vert="horz" lIns="92226" tIns="46114" rIns="92226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1" y="9440647"/>
            <a:ext cx="2949099" cy="496966"/>
          </a:xfrm>
          <a:prstGeom prst="rect">
            <a:avLst/>
          </a:prstGeom>
        </p:spPr>
        <p:txBody>
          <a:bodyPr vert="horz" lIns="92226" tIns="46114" rIns="92226" bIns="46114" rtlCol="0" anchor="b"/>
          <a:lstStyle>
            <a:lvl1pPr algn="r">
              <a:defRPr sz="1200"/>
            </a:lvl1pPr>
          </a:lstStyle>
          <a:p>
            <a:fld id="{DF093A4F-AC5D-427D-B092-607E54A9A8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3032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9163" y="252413"/>
            <a:ext cx="4967287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-1" y="3979069"/>
            <a:ext cx="6805613" cy="5715000"/>
          </a:xfrm>
        </p:spPr>
        <p:txBody>
          <a:bodyPr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9163" y="252413"/>
            <a:ext cx="4967287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-1" y="4125416"/>
            <a:ext cx="6805613" cy="5721053"/>
          </a:xfrm>
        </p:spPr>
        <p:txBody>
          <a:bodyPr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3A4F-AC5D-427D-B092-607E54A9A887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4FE-3C75-40EB-A1BF-10609CE18A03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55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6FF3-D67C-4A2C-B366-76BDFED20035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33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EA1-DCFE-4F8B-B016-9CB024A1BAE2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86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2DB5-3ACB-49AB-8E0A-D29C3B97C04A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1776-33EE-4DD9-8A87-8B7B2BB0B7F3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99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6011-3DC3-4A82-92E6-B18E7E3DFBCC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70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FE1C0-191C-4942-9EAA-4F7EEBE22DCE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35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2BFE-10CD-4464-9C60-096881A572D4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34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CDD48-56A7-4A50-9608-BA1EB48E1ECC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88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8ACE-DEF2-48E7-B25B-0C012B856661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60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6D72-FBBE-4A9E-A33F-BA636C4F3C56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86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622B2-4D51-4360-8382-D0033046004B}" type="datetime1">
              <a:rPr kumimoji="1" lang="ja-JP" altLang="en-US" smtClean="0"/>
              <a:pPr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74C52-55D1-4AA8-92A3-1F4ECA014C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25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526927"/>
            <a:ext cx="8206680" cy="1470025"/>
          </a:xfrm>
        </p:spPr>
        <p:txBody>
          <a:bodyPr>
            <a:noAutofit/>
          </a:bodyPr>
          <a:lstStyle/>
          <a:p>
            <a:r>
              <a:rPr lang="en-US" altLang="ja-JP" sz="5400" b="1" u="sng" dirty="0"/>
              <a:t>JP </a:t>
            </a:r>
            <a:r>
              <a:rPr kumimoji="1" lang="en-US" altLang="ja-JP" sz="5400" b="1" u="sng" dirty="0"/>
              <a:t>Patent Law Amendment</a:t>
            </a:r>
            <a:br>
              <a:rPr kumimoji="1" lang="en-US" altLang="ja-JP" sz="5400" b="1" u="sng" dirty="0"/>
            </a:br>
            <a:r>
              <a:rPr lang="en-US" altLang="ja-JP" sz="5400" b="1" u="sng" dirty="0"/>
              <a:t>in 2014</a:t>
            </a:r>
            <a:endParaRPr kumimoji="1" lang="ja-JP" altLang="en-US" sz="5400" b="1" u="sng" dirty="0"/>
          </a:p>
        </p:txBody>
      </p:sp>
      <p:pic>
        <p:nvPicPr>
          <p:cNvPr id="1028" name="Picture 4" descr="C:\Documents and Settings\ohsaki.KAWAGUTI\Local Settings\Temporary Internet Files\Content.Outlook\6A44BD5D\Logo-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805264"/>
            <a:ext cx="2339752" cy="7200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985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(8)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88632"/>
          </a:xfrm>
        </p:spPr>
        <p:txBody>
          <a:bodyPr>
            <a:normAutofit fontScale="92500"/>
          </a:bodyPr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altLang="ja-JP" sz="3000" b="1" dirty="0"/>
              <a:t>Interview with </a:t>
            </a:r>
            <a:r>
              <a:rPr lang="en-US" altLang="ja-JP" sz="3000" b="1" dirty="0">
                <a:solidFill>
                  <a:srgbClr val="00FF00"/>
                </a:solidFill>
              </a:rPr>
              <a:t>Board</a:t>
            </a:r>
            <a:r>
              <a:rPr lang="en-US" altLang="ja-JP" sz="3000" dirty="0"/>
              <a:t>:</a:t>
            </a:r>
            <a:r>
              <a:rPr lang="en-US" altLang="ja-JP" sz="2800" dirty="0"/>
              <a:t>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- </a:t>
            </a:r>
            <a:r>
              <a:rPr lang="en-US" altLang="ja-JP" sz="2800" dirty="0">
                <a:solidFill>
                  <a:srgbClr val="0000FF"/>
                </a:solidFill>
              </a:rPr>
              <a:t>Patentee</a:t>
            </a:r>
            <a:r>
              <a:rPr lang="en-US" altLang="ja-JP" sz="2800" dirty="0"/>
              <a:t> may have interview with Board at least once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  during examination at Patentee’s Request.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- </a:t>
            </a:r>
            <a:r>
              <a:rPr lang="en-US" altLang="ja-JP" sz="2800" dirty="0">
                <a:solidFill>
                  <a:srgbClr val="FF0000"/>
                </a:solidFill>
              </a:rPr>
              <a:t>Opponent</a:t>
            </a:r>
            <a:r>
              <a:rPr lang="en-US" altLang="ja-JP" sz="2800" dirty="0"/>
              <a:t> is NOT allowed to Join the Interview, or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                                                  to have interview with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- Exceptionally,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may request </a:t>
            </a:r>
            <a:r>
              <a:rPr lang="en-US" altLang="ja-JP" sz="2800" dirty="0">
                <a:solidFill>
                  <a:srgbClr val="FF0000"/>
                </a:solidFill>
              </a:rPr>
              <a:t>Opponent</a:t>
            </a:r>
            <a:r>
              <a:rPr lang="en-US" altLang="ja-JP" sz="2800" dirty="0"/>
              <a:t> to make any 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   technical explanation in interview.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endParaRPr lang="en-US" altLang="ja-JP" sz="2800" dirty="0"/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altLang="ja-JP" sz="2800" dirty="0"/>
              <a:t>Taking into consideration response(s) from </a:t>
            </a:r>
            <a:r>
              <a:rPr lang="en-US" altLang="ja-JP" sz="2800" dirty="0">
                <a:solidFill>
                  <a:srgbClr val="0000FF"/>
                </a:solidFill>
              </a:rPr>
              <a:t>Patentee</a:t>
            </a:r>
            <a:r>
              <a:rPr lang="en-US" altLang="ja-JP" sz="2800" dirty="0"/>
              <a:t> (and </a:t>
            </a:r>
            <a:r>
              <a:rPr lang="en-US" altLang="ja-JP" sz="2800" dirty="0">
                <a:solidFill>
                  <a:srgbClr val="FF0000"/>
                </a:solidFill>
              </a:rPr>
              <a:t>Opponent</a:t>
            </a:r>
            <a:r>
              <a:rPr lang="en-US" altLang="ja-JP" sz="2800" dirty="0"/>
              <a:t>),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further examines the case, and then,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 If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Finds </a:t>
            </a:r>
            <a:r>
              <a:rPr lang="en-US" altLang="ja-JP" sz="2800" u="sng" dirty="0"/>
              <a:t>No Reasons for Revocation</a:t>
            </a:r>
            <a:r>
              <a:rPr lang="en-US" altLang="ja-JP" sz="2800" dirty="0"/>
              <a:t> anymore,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   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issues </a:t>
            </a:r>
            <a:r>
              <a:rPr lang="en-US" altLang="ja-JP" sz="2800" b="1" u="sng" dirty="0"/>
              <a:t>Decision of </a:t>
            </a:r>
            <a:r>
              <a:rPr lang="en-US" altLang="ja-JP" sz="2800" b="1" u="sng" dirty="0">
                <a:solidFill>
                  <a:srgbClr val="0000FF"/>
                </a:solidFill>
              </a:rPr>
              <a:t>Maintenance</a:t>
            </a:r>
            <a:r>
              <a:rPr lang="en-US" altLang="ja-JP" sz="2800" dirty="0"/>
              <a:t>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(ii) If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Still Finds any </a:t>
            </a:r>
            <a:r>
              <a:rPr lang="en-US" altLang="ja-JP" sz="2800" u="sng" dirty="0"/>
              <a:t>Reason for Revocation</a:t>
            </a:r>
            <a:r>
              <a:rPr lang="en-US" altLang="ja-JP" sz="2800" dirty="0"/>
              <a:t>,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/>
              <a:t>         issues </a:t>
            </a:r>
            <a:r>
              <a:rPr lang="en-US" altLang="ja-JP" sz="2800" b="1" u="sng" dirty="0">
                <a:solidFill>
                  <a:srgbClr val="FF0000"/>
                </a:solidFill>
              </a:rPr>
              <a:t>2</a:t>
            </a:r>
            <a:r>
              <a:rPr lang="en-US" altLang="ja-JP" sz="2800" b="1" u="sng" baseline="30000" dirty="0">
                <a:solidFill>
                  <a:srgbClr val="FF0000"/>
                </a:solidFill>
              </a:rPr>
              <a:t>nd</a:t>
            </a:r>
            <a:r>
              <a:rPr lang="en-US" altLang="ja-JP" sz="2800" dirty="0"/>
              <a:t> Notice of Reason for Revocation (</a:t>
            </a:r>
            <a:r>
              <a:rPr lang="en-US" altLang="ja-JP" sz="2800" b="1" u="sng" dirty="0">
                <a:solidFill>
                  <a:srgbClr val="FF0000"/>
                </a:solidFill>
              </a:rPr>
              <a:t>Advance Notice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altLang="ja-JP" sz="2800" dirty="0">
                <a:solidFill>
                  <a:srgbClr val="FF0000"/>
                </a:solidFill>
              </a:rPr>
              <a:t>         </a:t>
            </a:r>
            <a:r>
              <a:rPr lang="en-US" altLang="ja-JP" sz="2800" b="1" u="sng" dirty="0">
                <a:solidFill>
                  <a:srgbClr val="FF0000"/>
                </a:solidFill>
              </a:rPr>
              <a:t>of Decision</a:t>
            </a:r>
            <a:r>
              <a:rPr lang="en-US" altLang="ja-JP" sz="2800" dirty="0"/>
              <a:t>), which has very similar form to Final Decision.</a:t>
            </a:r>
            <a:endParaRPr kumimoji="1" lang="ja-JP" altLang="en-US" sz="2800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614243"/>
            <a:ext cx="9144000" cy="58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3000" b="1" u="sng" dirty="0"/>
              <a:t>8. Examination Procedures (3)</a:t>
            </a:r>
          </a:p>
        </p:txBody>
      </p:sp>
    </p:spTree>
    <p:extLst>
      <p:ext uri="{BB962C8B-B14F-4D97-AF65-F5344CB8AC3E}">
        <p14:creationId xmlns:p14="http://schemas.microsoft.com/office/powerpoint/2010/main" val="23084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(9)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28592"/>
          </a:xfrm>
        </p:spPr>
        <p:txBody>
          <a:bodyPr>
            <a:normAutofit fontScale="92500"/>
          </a:bodyPr>
          <a:lstStyle/>
          <a:p>
            <a:pPr>
              <a:lnSpc>
                <a:spcPts val="2800"/>
              </a:lnSpc>
            </a:pPr>
            <a:r>
              <a:rPr lang="en-US" altLang="ja-JP" sz="2800" dirty="0"/>
              <a:t>In response to </a:t>
            </a:r>
            <a:r>
              <a:rPr lang="en-US" altLang="ja-JP" sz="2800" dirty="0">
                <a:solidFill>
                  <a:srgbClr val="FF0000"/>
                </a:solidFill>
              </a:rPr>
              <a:t>2</a:t>
            </a:r>
            <a:r>
              <a:rPr lang="en-US" altLang="ja-JP" sz="2800" baseline="30000" dirty="0">
                <a:solidFill>
                  <a:srgbClr val="FF0000"/>
                </a:solidFill>
              </a:rPr>
              <a:t>nd</a:t>
            </a:r>
            <a:r>
              <a:rPr lang="en-US" altLang="ja-JP" sz="2800" dirty="0"/>
              <a:t> Notice, </a:t>
            </a:r>
            <a:r>
              <a:rPr lang="en-US" altLang="ja-JP" sz="2800" dirty="0">
                <a:solidFill>
                  <a:srgbClr val="0000FF"/>
                </a:solidFill>
              </a:rPr>
              <a:t>Patentee</a:t>
            </a:r>
            <a:r>
              <a:rPr lang="en-US" altLang="ja-JP" sz="2800" dirty="0"/>
              <a:t> may further file Argument and Request for Correction, against which </a:t>
            </a:r>
            <a:r>
              <a:rPr lang="en-US" altLang="ja-JP" sz="2800" dirty="0">
                <a:solidFill>
                  <a:srgbClr val="FF0000"/>
                </a:solidFill>
              </a:rPr>
              <a:t>Opponent</a:t>
            </a:r>
            <a:r>
              <a:rPr lang="en-US" altLang="ja-JP" sz="2800" dirty="0"/>
              <a:t> also may file counterargument.</a:t>
            </a:r>
          </a:p>
          <a:p>
            <a:pPr>
              <a:lnSpc>
                <a:spcPts val="2800"/>
              </a:lnSpc>
            </a:pPr>
            <a:r>
              <a:rPr lang="en-US" altLang="ja-JP" sz="2800" dirty="0"/>
              <a:t>Taking them into consideration,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further examines the case, and issues </a:t>
            </a:r>
            <a:r>
              <a:rPr lang="en-US" altLang="ja-JP" sz="2800" u="sng" dirty="0"/>
              <a:t>Final Decision of </a:t>
            </a:r>
            <a:r>
              <a:rPr lang="en-US" altLang="ja-JP" sz="2800" b="1" u="sng" dirty="0">
                <a:solidFill>
                  <a:srgbClr val="0000FF"/>
                </a:solidFill>
              </a:rPr>
              <a:t>Maintenance</a:t>
            </a:r>
            <a:r>
              <a:rPr lang="en-US" altLang="ja-JP" sz="2800" u="sng" dirty="0"/>
              <a:t> or that of </a:t>
            </a:r>
            <a:r>
              <a:rPr lang="en-US" altLang="ja-JP" sz="2800" b="1" u="sng" dirty="0">
                <a:solidFill>
                  <a:srgbClr val="FF0000"/>
                </a:solidFill>
              </a:rPr>
              <a:t>Revocation</a:t>
            </a:r>
            <a:r>
              <a:rPr lang="en-US" altLang="ja-JP" sz="2800" dirty="0"/>
              <a:t>. </a:t>
            </a:r>
          </a:p>
          <a:p>
            <a:pPr>
              <a:lnSpc>
                <a:spcPts val="2800"/>
              </a:lnSpc>
            </a:pPr>
            <a:r>
              <a:rPr lang="en-US" altLang="ja-JP" sz="2800" dirty="0"/>
              <a:t>When Decision of </a:t>
            </a:r>
            <a:r>
              <a:rPr lang="en-US" altLang="ja-JP" sz="2800" dirty="0">
                <a:solidFill>
                  <a:srgbClr val="0000FF"/>
                </a:solidFill>
              </a:rPr>
              <a:t>Maintenance</a:t>
            </a:r>
            <a:r>
              <a:rPr lang="en-US" altLang="ja-JP" sz="2800" dirty="0"/>
              <a:t> has become Final and Binding,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 Patent is </a:t>
            </a:r>
            <a:r>
              <a:rPr lang="en-US" altLang="ja-JP" sz="2800" b="1" u="sng" dirty="0">
                <a:solidFill>
                  <a:srgbClr val="0000FF"/>
                </a:solidFill>
              </a:rPr>
              <a:t>Maintained</a:t>
            </a:r>
            <a:r>
              <a:rPr lang="en-US" altLang="ja-JP" sz="2800" dirty="0"/>
              <a:t>.</a:t>
            </a:r>
          </a:p>
          <a:p>
            <a:pPr>
              <a:lnSpc>
                <a:spcPts val="2800"/>
              </a:lnSpc>
            </a:pPr>
            <a:r>
              <a:rPr lang="en-US" altLang="ja-JP" sz="2800" dirty="0"/>
              <a:t>When Decision of </a:t>
            </a:r>
            <a:r>
              <a:rPr lang="en-US" altLang="ja-JP" sz="2800" dirty="0">
                <a:solidFill>
                  <a:srgbClr val="FF0000"/>
                </a:solidFill>
              </a:rPr>
              <a:t>Revocation</a:t>
            </a:r>
            <a:r>
              <a:rPr lang="en-US" altLang="ja-JP" sz="2800" dirty="0"/>
              <a:t> has become Final and Binding,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 Patent shall be deemed to be </a:t>
            </a:r>
            <a:r>
              <a:rPr lang="en-US" altLang="ja-JP" sz="2800" b="1" u="sng" dirty="0">
                <a:solidFill>
                  <a:srgbClr val="FF0000"/>
                </a:solidFill>
              </a:rPr>
              <a:t>Retroactively Revoked</a:t>
            </a:r>
            <a:r>
              <a:rPr lang="en-US" altLang="ja-JP" sz="2800" dirty="0"/>
              <a:t>.  </a:t>
            </a:r>
          </a:p>
          <a:p>
            <a:pPr marL="0" indent="0">
              <a:lnSpc>
                <a:spcPts val="2800"/>
              </a:lnSpc>
              <a:buNone/>
            </a:pPr>
            <a:endParaRPr lang="en-US" altLang="ja-JP" sz="2800" dirty="0"/>
          </a:p>
          <a:p>
            <a:pPr>
              <a:lnSpc>
                <a:spcPts val="2800"/>
              </a:lnSpc>
            </a:pPr>
            <a:r>
              <a:rPr lang="en-US" altLang="ja-JP" sz="2800" dirty="0"/>
              <a:t>It is expected that it Takes about </a:t>
            </a:r>
            <a:r>
              <a:rPr lang="en-US" altLang="ja-JP" sz="2800" i="1" u="sng" dirty="0"/>
              <a:t>1 year or less</a:t>
            </a:r>
            <a:r>
              <a:rPr lang="en-US" altLang="ja-JP" sz="2800" dirty="0"/>
              <a:t> from filing Opposition to Issuance of Final Decision by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.</a:t>
            </a:r>
          </a:p>
          <a:p>
            <a:pPr>
              <a:lnSpc>
                <a:spcPts val="2800"/>
              </a:lnSpc>
              <a:buFontTx/>
              <a:buChar char="-"/>
            </a:pPr>
            <a:endParaRPr lang="en-US" altLang="ja-JP" sz="2800" b="1" dirty="0"/>
          </a:p>
          <a:p>
            <a:pPr>
              <a:lnSpc>
                <a:spcPts val="2800"/>
              </a:lnSpc>
              <a:buFontTx/>
              <a:buChar char="-"/>
            </a:pPr>
            <a:endParaRPr lang="en-US" altLang="ja-JP" sz="2800" b="1" dirty="0"/>
          </a:p>
          <a:p>
            <a:pPr marL="0" indent="0">
              <a:lnSpc>
                <a:spcPts val="2800"/>
              </a:lnSpc>
              <a:buNone/>
            </a:pPr>
            <a:endParaRPr kumimoji="1"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692696"/>
            <a:ext cx="9144000" cy="58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3000" b="1" u="sng" dirty="0"/>
              <a:t>8. Examination Procedures (4)</a:t>
            </a:r>
          </a:p>
        </p:txBody>
      </p:sp>
    </p:spTree>
    <p:extLst>
      <p:ext uri="{BB962C8B-B14F-4D97-AF65-F5344CB8AC3E}">
        <p14:creationId xmlns:p14="http://schemas.microsoft.com/office/powerpoint/2010/main" val="1169448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(10)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96544"/>
          </a:xfrm>
        </p:spPr>
        <p:txBody>
          <a:bodyPr>
            <a:normAutofit fontScale="92500"/>
          </a:bodyPr>
          <a:lstStyle/>
          <a:p>
            <a:pPr>
              <a:lnSpc>
                <a:spcPts val="2800"/>
              </a:lnSpc>
            </a:pPr>
            <a:r>
              <a:rPr lang="en-US" altLang="ja-JP" sz="2800" b="1" u="sng" dirty="0"/>
              <a:t>Appeal</a:t>
            </a:r>
            <a:r>
              <a:rPr lang="en-US" altLang="ja-JP" sz="2800" dirty="0"/>
              <a:t> Against Board’s Final Decision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- Decision of </a:t>
            </a:r>
            <a:r>
              <a:rPr lang="en-US" altLang="ja-JP" sz="2800" dirty="0">
                <a:solidFill>
                  <a:srgbClr val="0000FF"/>
                </a:solidFill>
              </a:rPr>
              <a:t>Maintenance</a:t>
            </a:r>
            <a:r>
              <a:rPr lang="en-US" altLang="ja-JP" sz="2800" dirty="0"/>
              <a:t>: </a:t>
            </a:r>
            <a:r>
              <a:rPr lang="en-US" altLang="ja-JP" sz="2800" dirty="0">
                <a:solidFill>
                  <a:srgbClr val="FF0000"/>
                </a:solidFill>
              </a:rPr>
              <a:t>Opponent</a:t>
            </a:r>
            <a:r>
              <a:rPr lang="en-US" altLang="ja-JP" sz="2800" dirty="0"/>
              <a:t> </a:t>
            </a:r>
            <a:r>
              <a:rPr lang="en-US" altLang="ja-JP" sz="2800" b="1" u="sng" dirty="0"/>
              <a:t>CANNOT</a:t>
            </a:r>
            <a:r>
              <a:rPr lang="en-US" altLang="ja-JP" sz="2800" dirty="0"/>
              <a:t> File Appeal.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- But, Prohibition of Double Jeopardy is NOT applied,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  and thus </a:t>
            </a:r>
            <a:r>
              <a:rPr lang="en-US" altLang="ja-JP" sz="2800" dirty="0">
                <a:solidFill>
                  <a:srgbClr val="FF0000"/>
                </a:solidFill>
              </a:rPr>
              <a:t>Opponent</a:t>
            </a:r>
            <a:r>
              <a:rPr lang="en-US" altLang="ja-JP" sz="2800" dirty="0"/>
              <a:t> may File </a:t>
            </a:r>
            <a:r>
              <a:rPr lang="en-US" altLang="ja-JP" sz="2800" b="1" u="sng" dirty="0"/>
              <a:t>Invalidation Trial</a:t>
            </a:r>
            <a:r>
              <a:rPr lang="en-US" altLang="ja-JP" sz="2800" u="sng" dirty="0"/>
              <a:t>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  even </a:t>
            </a:r>
            <a:r>
              <a:rPr lang="en-US" altLang="ja-JP" sz="2800" b="1" u="sng" dirty="0"/>
              <a:t>based on Same Facts and Same Evidences as Opposition</a:t>
            </a:r>
            <a:r>
              <a:rPr lang="en-US" altLang="ja-JP" sz="2800" dirty="0"/>
              <a:t>.</a:t>
            </a:r>
          </a:p>
          <a:p>
            <a:pPr marL="0" indent="0">
              <a:lnSpc>
                <a:spcPts val="2800"/>
              </a:lnSpc>
              <a:buNone/>
            </a:pPr>
            <a:endParaRPr lang="en-US" altLang="ja-JP" sz="2800" dirty="0"/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- Decision of </a:t>
            </a:r>
            <a:r>
              <a:rPr lang="en-US" altLang="ja-JP" sz="2800" dirty="0">
                <a:solidFill>
                  <a:srgbClr val="FF0000"/>
                </a:solidFill>
              </a:rPr>
              <a:t>Revocation</a:t>
            </a:r>
            <a:r>
              <a:rPr lang="en-US" altLang="ja-JP" sz="2800" dirty="0"/>
              <a:t>: </a:t>
            </a:r>
            <a:r>
              <a:rPr lang="en-US" altLang="ja-JP" sz="2800" dirty="0">
                <a:solidFill>
                  <a:srgbClr val="0000FF"/>
                </a:solidFill>
              </a:rPr>
              <a:t>Patentee</a:t>
            </a:r>
            <a:r>
              <a:rPr lang="en-US" altLang="ja-JP" sz="2800" dirty="0"/>
              <a:t> may File </a:t>
            </a:r>
            <a:r>
              <a:rPr lang="en-US" altLang="ja-JP" sz="2800" b="1" u="sng" dirty="0"/>
              <a:t>Appeal</a:t>
            </a:r>
            <a:r>
              <a:rPr lang="en-US" altLang="ja-JP" sz="2800" dirty="0"/>
              <a:t>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  before </a:t>
            </a:r>
            <a:r>
              <a:rPr lang="en-US" altLang="ja-JP" sz="2800" b="1" u="sng" dirty="0">
                <a:solidFill>
                  <a:srgbClr val="FF6600"/>
                </a:solidFill>
              </a:rPr>
              <a:t>IPHC</a:t>
            </a:r>
            <a:r>
              <a:rPr lang="en-US" altLang="ja-JP" sz="2800" dirty="0"/>
              <a:t> within 30 days (for Domestic Patentee) or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   </a:t>
            </a:r>
            <a:r>
              <a:rPr lang="en-US" altLang="ja-JP" sz="2800" b="1" u="sng" dirty="0"/>
              <a:t>120 days (for foreign Patentee)</a:t>
            </a:r>
            <a:r>
              <a:rPr lang="en-US" altLang="ja-JP" sz="2800" dirty="0"/>
              <a:t>.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ja-JP" sz="2800" dirty="0"/>
              <a:t>   - Defendant: NOT </a:t>
            </a:r>
            <a:r>
              <a:rPr lang="en-US" altLang="ja-JP" sz="2800" dirty="0">
                <a:solidFill>
                  <a:srgbClr val="0000FF"/>
                </a:solidFill>
              </a:rPr>
              <a:t>Opponent</a:t>
            </a:r>
            <a:r>
              <a:rPr lang="en-US" altLang="ja-JP" sz="2800" dirty="0"/>
              <a:t>, but </a:t>
            </a:r>
            <a:r>
              <a:rPr lang="en-US" altLang="ja-JP" sz="2800" b="1" u="sng" dirty="0">
                <a:solidFill>
                  <a:srgbClr val="00FF00"/>
                </a:solidFill>
              </a:rPr>
              <a:t>Commissioner of the JPO</a:t>
            </a:r>
          </a:p>
          <a:p>
            <a:pPr>
              <a:lnSpc>
                <a:spcPts val="2800"/>
              </a:lnSpc>
              <a:buFontTx/>
              <a:buChar char="-"/>
            </a:pPr>
            <a:endParaRPr lang="en-US" altLang="ja-JP" sz="2800" b="1" dirty="0"/>
          </a:p>
          <a:p>
            <a:pPr>
              <a:lnSpc>
                <a:spcPts val="2800"/>
              </a:lnSpc>
              <a:buFontTx/>
              <a:buChar char="-"/>
            </a:pPr>
            <a:endParaRPr lang="en-US" altLang="ja-JP" sz="2800" b="1" dirty="0"/>
          </a:p>
          <a:p>
            <a:pPr marL="0" indent="0">
              <a:lnSpc>
                <a:spcPts val="2800"/>
              </a:lnSpc>
              <a:buNone/>
            </a:pPr>
            <a:endParaRPr kumimoji="1"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758259"/>
            <a:ext cx="9144000" cy="58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3000" b="1" u="sng" dirty="0"/>
              <a:t>8. Examination Procedures (5)</a:t>
            </a:r>
          </a:p>
        </p:txBody>
      </p:sp>
    </p:spTree>
    <p:extLst>
      <p:ext uri="{BB962C8B-B14F-4D97-AF65-F5344CB8AC3E}">
        <p14:creationId xmlns:p14="http://schemas.microsoft.com/office/powerpoint/2010/main" val="54748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92696"/>
            <a:ext cx="9036496" cy="6480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ja-JP" sz="3000" b="1" u="sng" dirty="0"/>
              <a:t>9. New Opposition v. Former Opposition</a:t>
            </a:r>
          </a:p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760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en-US" altLang="ja-JP" sz="3600" dirty="0"/>
              <a:t>A. New Opposition System (11)</a:t>
            </a:r>
            <a:endParaRPr kumimoji="1" lang="ja-JP" altLang="en-US" sz="3600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55239"/>
              </p:ext>
            </p:extLst>
          </p:nvPr>
        </p:nvGraphicFramePr>
        <p:xfrm>
          <a:off x="107504" y="1268760"/>
          <a:ext cx="8928992" cy="54257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New 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FF"/>
                          </a:solidFill>
                        </a:rPr>
                        <a:t>Former</a:t>
                      </a:r>
                      <a:endParaRPr kumimoji="1" lang="ja-JP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44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Standing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Any Person (excluding Patentee)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Same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304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Only 6 Months after Issuance date</a:t>
                      </a:r>
                      <a:r>
                        <a:rPr kumimoji="1" lang="en-US" altLang="ja-JP" sz="2200" baseline="0" dirty="0"/>
                        <a:t> </a:t>
                      </a:r>
                      <a:r>
                        <a:rPr kumimoji="1" lang="en-US" altLang="ja-JP" sz="2200" dirty="0"/>
                        <a:t>of Patent Grant Publication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Same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312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Grounds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On Public Interest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Same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00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Subject of Exam.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Board</a:t>
                      </a:r>
                      <a:r>
                        <a:rPr kumimoji="1" lang="en-US" altLang="ja-JP" sz="2200" baseline="0" dirty="0"/>
                        <a:t> of Trial Examiners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Same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256"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Method of Exam.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Documentary Examination Only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u="none" dirty="0">
                          <a:solidFill>
                            <a:srgbClr val="FF0000"/>
                          </a:solidFill>
                        </a:rPr>
                        <a:t>Optionally Oral Proceedings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352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Appeal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Patentee: IPHC</a:t>
                      </a:r>
                    </a:p>
                    <a:p>
                      <a:r>
                        <a:rPr kumimoji="1" lang="en-US" altLang="ja-JP" sz="2200" dirty="0"/>
                        <a:t>Opponent: No means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Same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9196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Argument against</a:t>
                      </a:r>
                      <a:r>
                        <a:rPr kumimoji="1" lang="en-US" altLang="ja-JP" sz="2000" b="1" baseline="0" dirty="0">
                          <a:solidFill>
                            <a:srgbClr val="FF0000"/>
                          </a:solidFill>
                        </a:rPr>
                        <a:t> Correction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Opportunity legally-Guaranteed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No Opportunity Guaranteed</a:t>
                      </a:r>
                    </a:p>
                    <a:p>
                      <a:r>
                        <a:rPr kumimoji="1" lang="en-US" altLang="ja-JP" sz="1900" dirty="0"/>
                        <a:t>(Interrogation could be Issued)</a:t>
                      </a:r>
                      <a:endParaRPr kumimoji="1" lang="ja-JP" alt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96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6480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ja-JP" sz="3000" b="1" u="sng" dirty="0"/>
              <a:t>10. Opposition v. Invalidation Trial</a:t>
            </a:r>
          </a:p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760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en-US" altLang="ja-JP" sz="3600" dirty="0"/>
              <a:t>A. New Opposition System (12)</a:t>
            </a:r>
            <a:endParaRPr kumimoji="1" lang="ja-JP" altLang="en-US" sz="3600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711236"/>
              </p:ext>
            </p:extLst>
          </p:nvPr>
        </p:nvGraphicFramePr>
        <p:xfrm>
          <a:off x="0" y="1356216"/>
          <a:ext cx="9108504" cy="52417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7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5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2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Opposition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FF"/>
                          </a:solidFill>
                        </a:rPr>
                        <a:t>Invalidation Trial</a:t>
                      </a:r>
                      <a:endParaRPr kumimoji="1" lang="ja-JP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44"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Standing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Any Person (excluding Patentee)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     </a:t>
                      </a:r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Interested Party Only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100" b="1" dirty="0">
                          <a:solidFill>
                            <a:srgbClr val="FF0000"/>
                          </a:solidFill>
                        </a:rPr>
                        <a:t>(Amended from Any Person)</a:t>
                      </a:r>
                      <a:endParaRPr kumimoji="1" lang="ja-JP" altLang="en-US" sz="2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304"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Only 6 Months after Issuance date</a:t>
                      </a:r>
                      <a:r>
                        <a:rPr kumimoji="1" lang="en-US" altLang="ja-JP" sz="2200" baseline="0" dirty="0"/>
                        <a:t> </a:t>
                      </a:r>
                      <a:r>
                        <a:rPr kumimoji="1" lang="en-US" altLang="ja-JP" sz="2200" dirty="0"/>
                        <a:t>of Patent Grant Publication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Any Time after Grant, 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Even after Patent Expiration</a:t>
                      </a:r>
                      <a:r>
                        <a:rPr kumimoji="1" lang="en-US" altLang="ja-JP" sz="2200" dirty="0"/>
                        <a:t> </a:t>
                      </a:r>
                      <a:r>
                        <a:rPr kumimoji="1" lang="en-US" altLang="ja-JP" sz="2200" baseline="0" dirty="0"/>
                        <a:t> 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196"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Grounds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On Public Interest Only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(Novelty, Inventive step, Description Deficiency,</a:t>
                      </a:r>
                      <a:r>
                        <a:rPr kumimoji="1" lang="en-US" altLang="ja-JP" sz="2200" baseline="0" dirty="0"/>
                        <a:t> </a:t>
                      </a:r>
                      <a:r>
                        <a:rPr kumimoji="1" lang="en-US" altLang="ja-JP" sz="2200" dirty="0"/>
                        <a:t>New Matter, </a:t>
                      </a:r>
                      <a:r>
                        <a:rPr kumimoji="1" lang="en-US" altLang="ja-JP" sz="2200" baseline="0" dirty="0"/>
                        <a:t>… )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On Public Interest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On</a:t>
                      </a:r>
                      <a:r>
                        <a:rPr kumimoji="1" lang="en-US" altLang="ja-JP" sz="2200" b="1" baseline="0" dirty="0">
                          <a:solidFill>
                            <a:srgbClr val="FF0000"/>
                          </a:solidFill>
                        </a:rPr>
                        <a:t> Ownership of Right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b="1" baseline="0" dirty="0">
                          <a:solidFill>
                            <a:srgbClr val="FF0000"/>
                          </a:solidFill>
                        </a:rPr>
                        <a:t>Occurred After Grant 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00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Subject of Exam.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Board</a:t>
                      </a:r>
                      <a:r>
                        <a:rPr kumimoji="1" lang="en-US" altLang="ja-JP" sz="2200" baseline="0" dirty="0"/>
                        <a:t> of Trial Examiners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Board of Trial Examiners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256"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Method of Exam.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Documentary Examination Only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b="1" u="none" dirty="0">
                          <a:solidFill>
                            <a:srgbClr val="FF0000"/>
                          </a:solidFill>
                        </a:rPr>
                        <a:t>Oral Proceedings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9196">
                <a:tc>
                  <a:txBody>
                    <a:bodyPr/>
                    <a:lstStyle/>
                    <a:p>
                      <a:r>
                        <a:rPr kumimoji="1" lang="en-US" altLang="ja-JP" sz="2200" dirty="0">
                          <a:solidFill>
                            <a:srgbClr val="00FF00"/>
                          </a:solidFill>
                        </a:rPr>
                        <a:t>Appeal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Patentee: IPHC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Opponent: No means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(No Prohibition of Double Jeopardy)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dirty="0"/>
                        <a:t>Patentee: IPHC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200" b="1" dirty="0" err="1">
                          <a:solidFill>
                            <a:srgbClr val="FF0000"/>
                          </a:solidFill>
                        </a:rPr>
                        <a:t>Demandant</a:t>
                      </a:r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kumimoji="1" lang="en-US" altLang="ja-JP" sz="2200" b="1" baseline="0" dirty="0">
                          <a:solidFill>
                            <a:srgbClr val="FF0000"/>
                          </a:solidFill>
                        </a:rPr>
                        <a:t> IPHC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42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36512" y="692696"/>
            <a:ext cx="9036496" cy="648072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ja-JP" sz="4500" b="1" u="sng" dirty="0"/>
              <a:t>11. Opposition in JP v. Post-Grant Review &amp; Ex Parte </a:t>
            </a:r>
            <a:r>
              <a:rPr lang="en-US" altLang="ja-JP" sz="4500" b="1" u="sng" dirty="0" err="1"/>
              <a:t>Reexam</a:t>
            </a:r>
            <a:r>
              <a:rPr lang="en-US" altLang="ja-JP" sz="4500" b="1" u="sng" dirty="0"/>
              <a:t>. in US</a:t>
            </a:r>
          </a:p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5760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(13)</a:t>
            </a:r>
            <a:endParaRPr kumimoji="1" lang="ja-JP" altLang="en-US" sz="3400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46978"/>
              </p:ext>
            </p:extLst>
          </p:nvPr>
        </p:nvGraphicFramePr>
        <p:xfrm>
          <a:off x="107504" y="1084130"/>
          <a:ext cx="8928991" cy="56239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>
                          <a:solidFill>
                            <a:srgbClr val="FF0000"/>
                          </a:solidFill>
                        </a:rPr>
                        <a:t>Opposition in JP</a:t>
                      </a:r>
                      <a:endParaRPr kumimoji="1" lang="ja-JP" alt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2200" dirty="0">
                          <a:solidFill>
                            <a:srgbClr val="0000FF"/>
                          </a:solidFill>
                        </a:rPr>
                        <a:t>Post-Grant Review in US</a:t>
                      </a:r>
                      <a:endParaRPr kumimoji="1" lang="ja-JP" altLang="en-US" sz="22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2200" dirty="0">
                          <a:solidFill>
                            <a:srgbClr val="0000FF"/>
                          </a:solidFill>
                        </a:rPr>
                        <a:t>Ex Parte </a:t>
                      </a:r>
                      <a:r>
                        <a:rPr kumimoji="1" lang="en-US" altLang="ja-JP" sz="2200" dirty="0" err="1">
                          <a:solidFill>
                            <a:srgbClr val="0000FF"/>
                          </a:solidFill>
                        </a:rPr>
                        <a:t>Reexam</a:t>
                      </a:r>
                      <a:r>
                        <a:rPr kumimoji="1" lang="en-US" altLang="ja-JP" sz="2200" dirty="0">
                          <a:solidFill>
                            <a:srgbClr val="0000FF"/>
                          </a:solidFill>
                        </a:rPr>
                        <a:t>. 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2200" dirty="0">
                          <a:solidFill>
                            <a:srgbClr val="0000FF"/>
                          </a:solidFill>
                        </a:rPr>
                        <a:t>In US</a:t>
                      </a:r>
                      <a:endParaRPr kumimoji="1" lang="ja-JP" altLang="en-US" sz="22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38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Standing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 Any Person</a:t>
                      </a:r>
                      <a:r>
                        <a:rPr kumimoji="1" lang="ja-JP" altLang="en-US" sz="2200" baseline="0" dirty="0"/>
                        <a:t> </a:t>
                      </a:r>
                      <a:endParaRPr kumimoji="1" lang="en-US" altLang="ja-JP" sz="2200" baseline="0" dirty="0"/>
                    </a:p>
                    <a:p>
                      <a:r>
                        <a:rPr kumimoji="1" lang="en-US" altLang="ja-JP" sz="2200" baseline="0" dirty="0"/>
                        <a:t>(excluding Patentee)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Interested Party 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>
                          <a:solidFill>
                            <a:schemeClr val="tx1"/>
                          </a:solidFill>
                        </a:rPr>
                        <a:t>Any Person (including</a:t>
                      </a:r>
                      <a:r>
                        <a:rPr kumimoji="1" lang="en-US" altLang="ja-JP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2200" dirty="0">
                          <a:solidFill>
                            <a:schemeClr val="tx1"/>
                          </a:solidFill>
                        </a:rPr>
                        <a:t>Patentee)</a:t>
                      </a:r>
                      <a:endParaRPr kumimoji="1" lang="ja-JP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725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6 Months after Issuance date of Patent Grant Publication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="1" dirty="0">
                          <a:solidFill>
                            <a:srgbClr val="00FF00"/>
                          </a:solidFill>
                        </a:rPr>
                        <a:t>9 Months after Patent Grant</a:t>
                      </a:r>
                      <a:endParaRPr kumimoji="1" lang="ja-JP" altLang="en-US" sz="22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Any Time After Grant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703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Grounds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On Public Interest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baseline="0" dirty="0">
                          <a:solidFill>
                            <a:srgbClr val="FF0000"/>
                          </a:solidFill>
                        </a:rPr>
                        <a:t>Any Grounds for Invalidity</a:t>
                      </a:r>
                      <a:endParaRPr kumimoji="1" lang="ja-JP" altLang="en-US" sz="22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0000FF"/>
                          </a:solidFill>
                        </a:rPr>
                        <a:t>Novelty, Obviousness Only</a:t>
                      </a:r>
                      <a:endParaRPr kumimoji="1" lang="ja-JP" altLang="en-US" sz="2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781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Subject of Exam.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Board</a:t>
                      </a:r>
                      <a:r>
                        <a:rPr kumimoji="1" lang="en-US" altLang="ja-JP" sz="2200" baseline="0" dirty="0"/>
                        <a:t> of Trial Examiners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>
                          <a:solidFill>
                            <a:schemeClr val="tx1"/>
                          </a:solidFill>
                        </a:rPr>
                        <a:t>Patent Trial and Appeal Board</a:t>
                      </a:r>
                      <a:endParaRPr kumimoji="1" lang="ja-JP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Examiner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781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Method of Exam.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Documentary Exam. Only</a:t>
                      </a:r>
                      <a:endParaRPr kumimoji="1" lang="ja-JP" alt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u="none" dirty="0">
                          <a:solidFill>
                            <a:srgbClr val="FF0000"/>
                          </a:solidFill>
                        </a:rPr>
                        <a:t>Oral Proceedings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>
                          <a:solidFill>
                            <a:schemeClr val="tx1"/>
                          </a:solidFill>
                        </a:rPr>
                        <a:t>Documentary Exam.</a:t>
                      </a:r>
                    </a:p>
                    <a:p>
                      <a:r>
                        <a:rPr kumimoji="1" lang="en-US" altLang="ja-JP" sz="1500" b="1" dirty="0">
                          <a:solidFill>
                            <a:srgbClr val="FF0000"/>
                          </a:solidFill>
                        </a:rPr>
                        <a:t>(Optionally</a:t>
                      </a:r>
                      <a:r>
                        <a:rPr kumimoji="1" lang="en-US" altLang="ja-JP" sz="1500" b="1" baseline="0" dirty="0">
                          <a:solidFill>
                            <a:srgbClr val="FF0000"/>
                          </a:solidFill>
                        </a:rPr>
                        <a:t> Oral Proceedings</a:t>
                      </a:r>
                      <a:r>
                        <a:rPr kumimoji="1" lang="en-US" altLang="ja-JP" sz="1500" b="1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ja-JP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7703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Appeal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Patentee: IPHC</a:t>
                      </a:r>
                    </a:p>
                    <a:p>
                      <a:r>
                        <a:rPr kumimoji="1" lang="en-US" altLang="ja-JP" sz="2200" dirty="0"/>
                        <a:t>Opponent: No means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dirty="0">
                          <a:solidFill>
                            <a:schemeClr val="tx1"/>
                          </a:solidFill>
                        </a:rPr>
                        <a:t>Patentee: CAFC</a:t>
                      </a:r>
                    </a:p>
                    <a:p>
                      <a:r>
                        <a:rPr kumimoji="1" lang="en-US" altLang="ja-JP" sz="2200" b="1" dirty="0">
                          <a:solidFill>
                            <a:srgbClr val="FF0000"/>
                          </a:solidFill>
                        </a:rPr>
                        <a:t>Petitioner:</a:t>
                      </a:r>
                      <a:r>
                        <a:rPr kumimoji="1" lang="en-US" altLang="ja-JP" sz="2200" b="1" baseline="0" dirty="0">
                          <a:solidFill>
                            <a:srgbClr val="FF0000"/>
                          </a:solidFill>
                        </a:rPr>
                        <a:t> CAFC</a:t>
                      </a:r>
                      <a:endParaRPr kumimoji="1" lang="ja-JP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solidFill>
                            <a:srgbClr val="00FF00"/>
                          </a:solidFill>
                        </a:rPr>
                        <a:t>Patentee:</a:t>
                      </a:r>
                      <a:r>
                        <a:rPr kumimoji="1" lang="en-US" altLang="ja-JP" sz="2200" b="1" baseline="0" dirty="0">
                          <a:solidFill>
                            <a:srgbClr val="00FF00"/>
                          </a:solidFill>
                        </a:rPr>
                        <a:t> Board</a:t>
                      </a:r>
                    </a:p>
                    <a:p>
                      <a:r>
                        <a:rPr kumimoji="1" lang="en-US" altLang="ja-JP" sz="2200" baseline="0" dirty="0">
                          <a:solidFill>
                            <a:schemeClr val="tx1"/>
                          </a:solidFill>
                        </a:rPr>
                        <a:t>Others: No means</a:t>
                      </a:r>
                      <a:endParaRPr kumimoji="1" lang="ja-JP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48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6480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2800"/>
              </a:lnSpc>
            </a:pPr>
            <a:r>
              <a:rPr lang="en-US" altLang="ja-JP" sz="3400" dirty="0"/>
              <a:t>A. New Opposition System (14)</a:t>
            </a:r>
            <a:endParaRPr kumimoji="1" lang="ja-JP" altLang="en-US" sz="3400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12776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b="1" u="sng" dirty="0"/>
              <a:t>To Opponent: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600" dirty="0"/>
              <a:t>New System is more Convenient and Inexpensive. </a:t>
            </a:r>
          </a:p>
          <a:p>
            <a:r>
              <a:rPr lang="en-US" altLang="ja-JP" sz="2600" dirty="0"/>
              <a:t>          </a:t>
            </a:r>
            <a:r>
              <a:rPr lang="en-US" altLang="ja-JP" sz="2600" b="1" u="sng" dirty="0">
                <a:solidFill>
                  <a:srgbClr val="FF0000"/>
                </a:solidFill>
              </a:rPr>
              <a:t>Consider Actively Utilizing System</a:t>
            </a:r>
            <a:r>
              <a:rPr lang="en-US" altLang="ja-JP" sz="2600" dirty="0"/>
              <a:t>. 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600" dirty="0"/>
              <a:t>Opposition Term is Still rather Short.</a:t>
            </a:r>
          </a:p>
          <a:p>
            <a:r>
              <a:rPr lang="en-US" altLang="ja-JP" sz="2600" dirty="0"/>
              <a:t>          If You have Concerned Pending Patent Application, </a:t>
            </a:r>
          </a:p>
          <a:p>
            <a:r>
              <a:rPr lang="en-US" altLang="ja-JP" sz="2600" dirty="0"/>
              <a:t>          </a:t>
            </a:r>
            <a:r>
              <a:rPr lang="en-US" altLang="ja-JP" sz="2600" b="1" u="sng" dirty="0">
                <a:solidFill>
                  <a:srgbClr val="FF0000"/>
                </a:solidFill>
              </a:rPr>
              <a:t>Watch Status and Search and Collect Related Prior Art</a:t>
            </a:r>
          </a:p>
          <a:p>
            <a:r>
              <a:rPr lang="en-US" altLang="ja-JP" sz="2600" dirty="0">
                <a:solidFill>
                  <a:srgbClr val="FF0000"/>
                </a:solidFill>
              </a:rPr>
              <a:t>          </a:t>
            </a:r>
            <a:r>
              <a:rPr lang="en-US" altLang="ja-JP" sz="2600" b="1" u="sng" dirty="0">
                <a:solidFill>
                  <a:srgbClr val="FF0000"/>
                </a:solidFill>
              </a:rPr>
              <a:t>References</a:t>
            </a:r>
            <a:r>
              <a:rPr lang="en-US" altLang="ja-JP" sz="2600" dirty="0"/>
              <a:t> in Advance in case of Filing Opposition.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600" dirty="0"/>
              <a:t>Even under New System, when Patentee does </a:t>
            </a:r>
            <a:r>
              <a:rPr lang="en-US" altLang="ja-JP" sz="2600" b="1" dirty="0">
                <a:solidFill>
                  <a:srgbClr val="0000FF"/>
                </a:solidFill>
              </a:rPr>
              <a:t>NOT Request Correction</a:t>
            </a:r>
            <a:r>
              <a:rPr lang="en-US" altLang="ja-JP" sz="2600" b="1" dirty="0"/>
              <a:t>,</a:t>
            </a:r>
            <a:r>
              <a:rPr lang="en-US" altLang="ja-JP" sz="2600" b="1" dirty="0">
                <a:solidFill>
                  <a:srgbClr val="0000FF"/>
                </a:solidFill>
              </a:rPr>
              <a:t> </a:t>
            </a:r>
            <a:r>
              <a:rPr lang="en-US" altLang="ja-JP" sz="2600" dirty="0"/>
              <a:t>Opportunity of Counterargument against Patentee’s Argument is not legally guaranteed.</a:t>
            </a:r>
          </a:p>
          <a:p>
            <a:r>
              <a:rPr kumimoji="1" lang="en-US" altLang="ja-JP" sz="2600" dirty="0"/>
              <a:t>          </a:t>
            </a:r>
            <a:r>
              <a:rPr kumimoji="1" lang="en-US" altLang="ja-JP" sz="2600" b="1" u="sng" dirty="0">
                <a:solidFill>
                  <a:srgbClr val="FF0000"/>
                </a:solidFill>
              </a:rPr>
              <a:t>Inspect File Wrapper</a:t>
            </a:r>
            <a:r>
              <a:rPr kumimoji="1" lang="en-US" altLang="ja-JP" sz="2600" dirty="0"/>
              <a:t> After Patentee’s Response, and </a:t>
            </a:r>
          </a:p>
          <a:p>
            <a:r>
              <a:rPr lang="en-US" altLang="ja-JP" sz="2600" dirty="0"/>
              <a:t>          </a:t>
            </a:r>
            <a:r>
              <a:rPr kumimoji="1" lang="en-US" altLang="ja-JP" sz="2600" b="1" u="sng" dirty="0">
                <a:solidFill>
                  <a:srgbClr val="FF0000"/>
                </a:solidFill>
              </a:rPr>
              <a:t>Consider Voluntarily Filing Counterargument</a:t>
            </a:r>
            <a:r>
              <a:rPr kumimoji="1" lang="en-US" altLang="ja-JP" sz="2600" dirty="0"/>
              <a:t> ASAP.</a:t>
            </a:r>
            <a:endParaRPr kumimoji="1" lang="ja-JP" altLang="en-US" sz="2600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6480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ja-JP" sz="3000" b="1" u="sng" dirty="0"/>
              <a:t>12. Tips for New Opposition System (1)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113928" y="2362200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113928" y="3678560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113928" y="5812160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451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6480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2800"/>
              </a:lnSpc>
            </a:pPr>
            <a:r>
              <a:rPr lang="en-US" altLang="ja-JP" sz="3400" dirty="0"/>
              <a:t>A. New Opposition System (15)</a:t>
            </a:r>
            <a:endParaRPr kumimoji="1" lang="ja-JP" altLang="en-US" sz="3400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12776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b="1" u="sng" dirty="0"/>
              <a:t>To Patentee: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600" dirty="0"/>
              <a:t>Response to Advance Notice of Decision would be Last Opportunity to Make Correction, and </a:t>
            </a:r>
            <a:r>
              <a:rPr lang="en-US" altLang="ja-JP" sz="2600" b="1" dirty="0">
                <a:solidFill>
                  <a:srgbClr val="0000FF"/>
                </a:solidFill>
              </a:rPr>
              <a:t>No Correction </a:t>
            </a:r>
            <a:r>
              <a:rPr lang="en-US" altLang="ja-JP" sz="2600" dirty="0"/>
              <a:t>is Allowed After Decision of Opposition at all, even in Appeal Stage. </a:t>
            </a:r>
          </a:p>
          <a:p>
            <a:r>
              <a:rPr lang="en-US" altLang="ja-JP" sz="2600" dirty="0"/>
              <a:t>          </a:t>
            </a:r>
            <a:r>
              <a:rPr lang="en-US" altLang="ja-JP" sz="2600" b="1" u="sng" dirty="0">
                <a:solidFill>
                  <a:srgbClr val="FF0000"/>
                </a:solidFill>
              </a:rPr>
              <a:t>Very Carefully Consider Correction at that Stage.</a:t>
            </a:r>
            <a:r>
              <a:rPr lang="en-US" altLang="ja-JP" sz="2600" dirty="0"/>
              <a:t> 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600" dirty="0"/>
              <a:t>Interview is Favorable Procedure to Patentee since Opponent cannot Attend it, and No Auxiliary Request is Allowed.</a:t>
            </a:r>
          </a:p>
          <a:p>
            <a:r>
              <a:rPr lang="en-US" altLang="ja-JP" sz="2600" dirty="0"/>
              <a:t>          </a:t>
            </a:r>
            <a:r>
              <a:rPr lang="en-US" altLang="ja-JP" sz="2600" b="1" u="sng" dirty="0">
                <a:solidFill>
                  <a:srgbClr val="FF0000"/>
                </a:solidFill>
              </a:rPr>
              <a:t>Actively Utilizing Interview, in particular, when Considering </a:t>
            </a:r>
          </a:p>
          <a:p>
            <a:r>
              <a:rPr lang="en-US" altLang="ja-JP" sz="2600" b="1" dirty="0">
                <a:solidFill>
                  <a:srgbClr val="FF0000"/>
                </a:solidFill>
              </a:rPr>
              <a:t>          </a:t>
            </a:r>
            <a:r>
              <a:rPr lang="en-US" altLang="ja-JP" sz="2600" b="1" u="sng" dirty="0">
                <a:solidFill>
                  <a:srgbClr val="FF0000"/>
                </a:solidFill>
              </a:rPr>
              <a:t>Correction.</a:t>
            </a:r>
            <a:endParaRPr kumimoji="1" lang="ja-JP" altLang="en-US" sz="2600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6480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ja-JP" sz="3000" b="1" u="sng" dirty="0"/>
              <a:t>12. Tips for New Opposition System (2)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113928" y="3124200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113928" y="4495800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106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44208" y="6237312"/>
            <a:ext cx="2133600" cy="365125"/>
          </a:xfrm>
        </p:spPr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008" y="170080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u="sng" dirty="0">
                <a:solidFill>
                  <a:srgbClr val="0000FF"/>
                </a:solidFill>
              </a:rPr>
              <a:t>Former Law</a:t>
            </a:r>
            <a:endParaRPr kumimoji="1" lang="ja-JP" altLang="en-US" sz="2800" b="1" u="sng" dirty="0">
              <a:solidFill>
                <a:srgbClr val="0000FF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71800" y="170080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u="sng" dirty="0">
                <a:solidFill>
                  <a:srgbClr val="FF0000"/>
                </a:solidFill>
              </a:rPr>
              <a:t>New Law</a:t>
            </a:r>
            <a:endParaRPr kumimoji="1"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2051720" y="1772816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1115616" y="3391833"/>
            <a:ext cx="3888432" cy="0"/>
          </a:xfrm>
          <a:prstGeom prst="straightConnector1">
            <a:avLst/>
          </a:prstGeom>
          <a:ln w="88900" cmpd="sng">
            <a:headEnd type="oval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右中かっこ 33"/>
          <p:cNvSpPr/>
          <p:nvPr/>
        </p:nvSpPr>
        <p:spPr>
          <a:xfrm>
            <a:off x="2915816" y="2060848"/>
            <a:ext cx="216024" cy="3816424"/>
          </a:xfrm>
          <a:prstGeom prst="rightBrace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55776" y="393305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u="sng" dirty="0"/>
              <a:t>3 yrs.</a:t>
            </a:r>
            <a:endParaRPr kumimoji="1" lang="ja-JP" altLang="en-US" sz="2800" u="sng" dirty="0"/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5004048" y="3391834"/>
            <a:ext cx="3600400" cy="18002"/>
          </a:xfrm>
          <a:prstGeom prst="straightConnector1">
            <a:avLst/>
          </a:prstGeom>
          <a:ln w="63500" cmpd="sng">
            <a:prstDash val="dash"/>
            <a:headEnd type="none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右中かっこ 40"/>
          <p:cNvSpPr/>
          <p:nvPr/>
        </p:nvSpPr>
        <p:spPr>
          <a:xfrm>
            <a:off x="6300192" y="3573016"/>
            <a:ext cx="72008" cy="2664296"/>
          </a:xfrm>
          <a:prstGeom prst="rightBrace">
            <a:avLst/>
          </a:prstGeom>
          <a:ln w="38100">
            <a:solidFill>
              <a:srgbClr val="FF00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20072" y="4940007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u="sng" dirty="0">
                <a:solidFill>
                  <a:srgbClr val="FF0000"/>
                </a:solidFill>
              </a:rPr>
              <a:t>Max. 1 yr.</a:t>
            </a:r>
            <a:endParaRPr kumimoji="1" lang="ja-JP" altLang="en-US" sz="2800" u="sng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43608" y="4437112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u="sng" dirty="0">
                <a:solidFill>
                  <a:srgbClr val="FF0000"/>
                </a:solidFill>
              </a:rPr>
              <a:t>If there is “Due Cause” for Lapse, </a:t>
            </a:r>
            <a:endParaRPr kumimoji="1" lang="ja-JP" altLang="en-US" sz="2800" u="sng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9512" y="5456590"/>
            <a:ext cx="8964488" cy="10687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2800" dirty="0">
                <a:solidFill>
                  <a:srgbClr val="00CC00"/>
                </a:solidFill>
              </a:rPr>
              <a:t>What is “Due Cause”?</a:t>
            </a:r>
            <a:endParaRPr kumimoji="1" lang="en-US" altLang="ja-JP" sz="2800" b="1" dirty="0">
              <a:solidFill>
                <a:srgbClr val="00CC00"/>
              </a:solidFill>
            </a:endParaRPr>
          </a:p>
          <a:p>
            <a:pPr>
              <a:lnSpc>
                <a:spcPts val="2500"/>
              </a:lnSpc>
            </a:pPr>
            <a:r>
              <a:rPr kumimoji="1" lang="en-US" altLang="ja-JP" sz="2800" dirty="0">
                <a:solidFill>
                  <a:srgbClr val="00CC00"/>
                </a:solidFill>
              </a:rPr>
              <a:t>         e.g. Natural Disaster, Management Software bug, </a:t>
            </a:r>
          </a:p>
          <a:p>
            <a:pPr>
              <a:lnSpc>
                <a:spcPts val="2500"/>
              </a:lnSpc>
            </a:pPr>
            <a:r>
              <a:rPr lang="en-US" altLang="ja-JP" sz="2800" dirty="0">
                <a:solidFill>
                  <a:srgbClr val="00CC00"/>
                </a:solidFill>
              </a:rPr>
              <a:t>         </a:t>
            </a:r>
            <a:r>
              <a:rPr kumimoji="1" lang="en-US" altLang="ja-JP" sz="2800" dirty="0">
                <a:solidFill>
                  <a:srgbClr val="00CC00"/>
                </a:solidFill>
              </a:rPr>
              <a:t>Sudden Serious </a:t>
            </a:r>
            <a:r>
              <a:rPr lang="en-US" altLang="ja-JP" sz="2800" dirty="0">
                <a:solidFill>
                  <a:srgbClr val="00CC00"/>
                </a:solidFill>
              </a:rPr>
              <a:t>Illness, but </a:t>
            </a:r>
            <a:r>
              <a:rPr lang="en-US" altLang="ja-JP" sz="2800" b="1" dirty="0">
                <a:solidFill>
                  <a:srgbClr val="0000FF"/>
                </a:solidFill>
              </a:rPr>
              <a:t>Human Error</a:t>
            </a:r>
            <a:r>
              <a:rPr kumimoji="1" lang="en-US" altLang="ja-JP" sz="2800" dirty="0">
                <a:solidFill>
                  <a:srgbClr val="00CC00"/>
                </a:solidFill>
              </a:rPr>
              <a:t> </a:t>
            </a:r>
            <a:endParaRPr kumimoji="1" lang="ja-JP" altLang="en-US" sz="2800" dirty="0">
              <a:solidFill>
                <a:srgbClr val="00CC00"/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323528" y="5949280"/>
            <a:ext cx="576064" cy="0"/>
          </a:xfrm>
          <a:prstGeom prst="straightConnector1">
            <a:avLst/>
          </a:prstGeom>
          <a:ln w="63500" cmpd="sng">
            <a:solidFill>
              <a:srgbClr val="00CC00"/>
            </a:solidFill>
            <a:prstDash val="solid"/>
            <a:headEnd type="none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115616" y="297778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79512" y="2229634"/>
            <a:ext cx="1656184" cy="7481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800" dirty="0"/>
              <a:t>Patent Filing</a:t>
            </a:r>
            <a:endParaRPr kumimoji="1" lang="ja-JP" altLang="en-US" sz="2800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4644008" y="297778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3851920" y="2244254"/>
            <a:ext cx="1656184" cy="748154"/>
          </a:xfrm>
          <a:prstGeom prst="rect">
            <a:avLst/>
          </a:prstGeom>
          <a:ln cap="rnd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800" dirty="0"/>
              <a:t>Request for Exam.</a:t>
            </a:r>
            <a:endParaRPr kumimoji="1" lang="ja-JP" altLang="en-US" sz="2800" dirty="0"/>
          </a:p>
        </p:txBody>
      </p:sp>
      <p:sp>
        <p:nvSpPr>
          <p:cNvPr id="45" name="右矢印 44"/>
          <p:cNvSpPr/>
          <p:nvPr/>
        </p:nvSpPr>
        <p:spPr>
          <a:xfrm>
            <a:off x="323528" y="4743147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タイトル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1008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en-US" altLang="ja-JP" sz="3400" dirty="0"/>
              <a:t>B. Expansion of Remedy for Lapse of </a:t>
            </a:r>
            <a:br>
              <a:rPr lang="en-US" altLang="ja-JP" sz="3400" dirty="0"/>
            </a:br>
            <a:r>
              <a:rPr lang="en-US" altLang="ja-JP" sz="3400" dirty="0"/>
              <a:t>Period for Procedures (1)</a:t>
            </a:r>
            <a:endParaRPr kumimoji="1" lang="ja-JP" altLang="en-US" sz="3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5496" y="1146810"/>
            <a:ext cx="8856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000" b="1" u="sng" dirty="0"/>
              <a:t>1. Relief for Lapse of Filing Request for Exam.</a:t>
            </a:r>
            <a:endParaRPr kumimoji="1" lang="ja-JP" altLang="en-US" sz="3000" b="1" u="sng" dirty="0"/>
          </a:p>
        </p:txBody>
      </p:sp>
      <p:sp>
        <p:nvSpPr>
          <p:cNvPr id="23" name="乗算記号 22"/>
          <p:cNvSpPr/>
          <p:nvPr/>
        </p:nvSpPr>
        <p:spPr>
          <a:xfrm>
            <a:off x="4788024" y="6002124"/>
            <a:ext cx="2304256" cy="52322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6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31129 0.0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56" y="18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0.31511 0.008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41" grpId="0" animBg="1"/>
      <p:bldP spid="43" grpId="0"/>
      <p:bldP spid="46" grpId="0"/>
      <p:bldP spid="47" grpId="0"/>
      <p:bldP spid="44" grpId="0" animBg="1"/>
      <p:bldP spid="45" grpId="0" animBg="1"/>
      <p:bldP spid="2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44208" y="6237312"/>
            <a:ext cx="2133600" cy="365125"/>
          </a:xfrm>
        </p:spPr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008" y="1916832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u="sng" dirty="0">
                <a:solidFill>
                  <a:srgbClr val="0000FF"/>
                </a:solidFill>
              </a:rPr>
              <a:t>Former Law</a:t>
            </a:r>
            <a:endParaRPr kumimoji="1" lang="ja-JP" altLang="en-US" sz="2800" b="1" u="sng" dirty="0">
              <a:solidFill>
                <a:srgbClr val="0000FF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71800" y="19168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u="sng" dirty="0">
                <a:solidFill>
                  <a:srgbClr val="FF0000"/>
                </a:solidFill>
              </a:rPr>
              <a:t>New Law</a:t>
            </a:r>
            <a:endParaRPr kumimoji="1"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2051720" y="1990001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1115616" y="3609018"/>
            <a:ext cx="3888432" cy="0"/>
          </a:xfrm>
          <a:prstGeom prst="straightConnector1">
            <a:avLst/>
          </a:prstGeom>
          <a:ln w="88900" cmpd="sng">
            <a:headEnd type="oval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右中かっこ 33"/>
          <p:cNvSpPr/>
          <p:nvPr/>
        </p:nvSpPr>
        <p:spPr>
          <a:xfrm>
            <a:off x="2915816" y="2276872"/>
            <a:ext cx="216024" cy="3816424"/>
          </a:xfrm>
          <a:prstGeom prst="rightBrace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55776" y="415024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u="sng" dirty="0"/>
              <a:t>1</a:t>
            </a:r>
            <a:r>
              <a:rPr kumimoji="1" lang="en-US" altLang="ja-JP" sz="2800" u="sng" dirty="0"/>
              <a:t> yr.</a:t>
            </a:r>
            <a:endParaRPr kumimoji="1" lang="ja-JP" altLang="en-US" sz="2800" u="sng" dirty="0"/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5004048" y="3609019"/>
            <a:ext cx="3600400" cy="18002"/>
          </a:xfrm>
          <a:prstGeom prst="straightConnector1">
            <a:avLst/>
          </a:prstGeom>
          <a:ln w="63500" cmpd="sng">
            <a:prstDash val="dash"/>
            <a:headEnd type="none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右中かっこ 40"/>
          <p:cNvSpPr/>
          <p:nvPr/>
        </p:nvSpPr>
        <p:spPr>
          <a:xfrm>
            <a:off x="5724128" y="4195828"/>
            <a:ext cx="72008" cy="1609436"/>
          </a:xfrm>
          <a:prstGeom prst="rightBrace">
            <a:avLst/>
          </a:prstGeom>
          <a:ln w="38100">
            <a:solidFill>
              <a:srgbClr val="FF00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004048" y="506602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rgbClr val="FF0000"/>
                </a:solidFill>
              </a:rPr>
              <a:t>     </a:t>
            </a:r>
            <a:r>
              <a:rPr kumimoji="1" lang="en-US" altLang="ja-JP" sz="2800" u="sng" dirty="0">
                <a:solidFill>
                  <a:srgbClr val="FF0000"/>
                </a:solidFill>
              </a:rPr>
              <a:t> 2 M</a:t>
            </a:r>
            <a:endParaRPr kumimoji="1" lang="ja-JP" altLang="en-US" sz="2800" u="sng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43608" y="4563125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u="sng" dirty="0">
                <a:solidFill>
                  <a:srgbClr val="FF0000"/>
                </a:solidFill>
              </a:rPr>
              <a:t>If there is “Due Cause” for Lapse, </a:t>
            </a:r>
            <a:endParaRPr kumimoji="1" lang="ja-JP" altLang="en-US" sz="2800" u="sng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9512" y="5517232"/>
            <a:ext cx="8964488" cy="1068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2800" dirty="0">
                <a:solidFill>
                  <a:srgbClr val="00CC00"/>
                </a:solidFill>
              </a:rPr>
              <a:t>What is “Due Cause”?</a:t>
            </a:r>
            <a:endParaRPr kumimoji="1" lang="en-US" altLang="ja-JP" sz="2800" b="1" dirty="0">
              <a:solidFill>
                <a:srgbClr val="00CC00"/>
              </a:solidFill>
            </a:endParaRPr>
          </a:p>
          <a:p>
            <a:pPr>
              <a:lnSpc>
                <a:spcPts val="2500"/>
              </a:lnSpc>
            </a:pPr>
            <a:r>
              <a:rPr kumimoji="1" lang="en-US" altLang="ja-JP" sz="2800" dirty="0">
                <a:solidFill>
                  <a:srgbClr val="00CC00"/>
                </a:solidFill>
              </a:rPr>
              <a:t>         e.g. Natural Disaster, Management Software bug, </a:t>
            </a:r>
          </a:p>
          <a:p>
            <a:pPr>
              <a:lnSpc>
                <a:spcPts val="2500"/>
              </a:lnSpc>
            </a:pPr>
            <a:r>
              <a:rPr lang="en-US" altLang="ja-JP" sz="2800" dirty="0">
                <a:solidFill>
                  <a:srgbClr val="00CC00"/>
                </a:solidFill>
              </a:rPr>
              <a:t>         </a:t>
            </a:r>
            <a:r>
              <a:rPr kumimoji="1" lang="en-US" altLang="ja-JP" sz="2800" dirty="0">
                <a:solidFill>
                  <a:srgbClr val="00CC00"/>
                </a:solidFill>
              </a:rPr>
              <a:t>Sudden Serious </a:t>
            </a:r>
            <a:r>
              <a:rPr lang="en-US" altLang="ja-JP" sz="2800" dirty="0">
                <a:solidFill>
                  <a:srgbClr val="00CC00"/>
                </a:solidFill>
              </a:rPr>
              <a:t>Illness, but </a:t>
            </a:r>
            <a:r>
              <a:rPr lang="en-US" altLang="ja-JP" sz="2800" b="1" dirty="0">
                <a:solidFill>
                  <a:srgbClr val="0000FF"/>
                </a:solidFill>
              </a:rPr>
              <a:t>Human Error</a:t>
            </a:r>
            <a:r>
              <a:rPr kumimoji="1" lang="en-US" altLang="ja-JP" sz="2800" dirty="0">
                <a:solidFill>
                  <a:srgbClr val="00CC00"/>
                </a:solidFill>
              </a:rPr>
              <a:t> </a:t>
            </a:r>
            <a:endParaRPr kumimoji="1" lang="ja-JP" altLang="en-US" sz="2800" dirty="0">
              <a:solidFill>
                <a:srgbClr val="00CC00"/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323528" y="6021288"/>
            <a:ext cx="576064" cy="0"/>
          </a:xfrm>
          <a:prstGeom prst="straightConnector1">
            <a:avLst/>
          </a:prstGeom>
          <a:ln w="63500" cmpd="sng">
            <a:solidFill>
              <a:srgbClr val="00CC00"/>
            </a:solidFill>
            <a:prstDash val="solid"/>
            <a:headEnd type="none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115616" y="3194973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179512" y="2446819"/>
            <a:ext cx="1872208" cy="7335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800" dirty="0"/>
              <a:t>Patent Filing in US</a:t>
            </a:r>
            <a:endParaRPr kumimoji="1" lang="ja-JP" altLang="en-US" sz="2800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4644008" y="3194973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3779912" y="2461439"/>
            <a:ext cx="1800200" cy="733534"/>
          </a:xfrm>
          <a:prstGeom prst="rect">
            <a:avLst/>
          </a:prstGeom>
          <a:ln cap="rnd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800" dirty="0"/>
              <a:t>Patent Filing </a:t>
            </a:r>
            <a:r>
              <a:rPr lang="en-US" altLang="ja-JP" sz="2800" dirty="0"/>
              <a:t>in JP</a:t>
            </a:r>
            <a:endParaRPr kumimoji="1" lang="ja-JP" altLang="en-US" sz="2800" dirty="0"/>
          </a:p>
        </p:txBody>
      </p:sp>
      <p:sp>
        <p:nvSpPr>
          <p:cNvPr id="45" name="右矢印 44"/>
          <p:cNvSpPr/>
          <p:nvPr/>
        </p:nvSpPr>
        <p:spPr>
          <a:xfrm>
            <a:off x="323528" y="4869160"/>
            <a:ext cx="648072" cy="360040"/>
          </a:xfrm>
          <a:prstGeom prst="rightArrow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タイトル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1008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en-US" altLang="ja-JP" sz="3400" dirty="0"/>
              <a:t>B. Expansion of Remedy for Lapse of </a:t>
            </a:r>
            <a:br>
              <a:rPr lang="en-US" altLang="ja-JP" sz="3400" dirty="0"/>
            </a:br>
            <a:r>
              <a:rPr lang="en-US" altLang="ja-JP" sz="3400" dirty="0"/>
              <a:t>Period for Procedures (2)</a:t>
            </a:r>
            <a:endParaRPr kumimoji="1" lang="ja-JP" altLang="en-US" sz="3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0" y="1196752"/>
            <a:ext cx="9144000" cy="87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en-US" altLang="ja-JP" sz="3000" b="1" u="sng" dirty="0"/>
              <a:t>2. Relief for Lapse of </a:t>
            </a:r>
            <a:r>
              <a:rPr lang="en-US" altLang="ja-JP" sz="3200" b="1" u="sng" dirty="0"/>
              <a:t>filing a patent application claiming a priority within the priority period </a:t>
            </a:r>
            <a:endParaRPr kumimoji="1" lang="ja-JP" altLang="en-US" sz="3000" b="1" u="sng" dirty="0"/>
          </a:p>
        </p:txBody>
      </p:sp>
      <p:sp>
        <p:nvSpPr>
          <p:cNvPr id="11" name="下カーブ矢印 10"/>
          <p:cNvSpPr/>
          <p:nvPr/>
        </p:nvSpPr>
        <p:spPr>
          <a:xfrm>
            <a:off x="2051720" y="2584068"/>
            <a:ext cx="1800200" cy="47816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67744" y="2584068"/>
            <a:ext cx="1332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u="sng" dirty="0">
                <a:solidFill>
                  <a:srgbClr val="FF0000"/>
                </a:solidFill>
              </a:rPr>
              <a:t>Claiming</a:t>
            </a:r>
          </a:p>
          <a:p>
            <a:pPr algn="ctr"/>
            <a:r>
              <a:rPr lang="en-US" altLang="ja-JP" sz="2200" b="1" u="sng" dirty="0">
                <a:solidFill>
                  <a:srgbClr val="FF0000"/>
                </a:solidFill>
              </a:rPr>
              <a:t>Priority</a:t>
            </a:r>
            <a:endParaRPr kumimoji="1" lang="ja-JP" altLang="en-US" sz="2200" b="1" u="sng" dirty="0">
              <a:solidFill>
                <a:srgbClr val="FF0000"/>
              </a:solidFill>
            </a:endParaRPr>
          </a:p>
        </p:txBody>
      </p:sp>
      <p:sp>
        <p:nvSpPr>
          <p:cNvPr id="30" name="下カーブ矢印 29"/>
          <p:cNvSpPr/>
          <p:nvPr/>
        </p:nvSpPr>
        <p:spPr>
          <a:xfrm>
            <a:off x="2051720" y="2440052"/>
            <a:ext cx="3708412" cy="605850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乗算記号 25"/>
          <p:cNvSpPr/>
          <p:nvPr/>
        </p:nvSpPr>
        <p:spPr>
          <a:xfrm>
            <a:off x="4716016" y="6074132"/>
            <a:ext cx="2304256" cy="52322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05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0.20903 0.0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1" y="18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21268 -0.0025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3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10035 -0.00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-32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41" grpId="0" animBg="1"/>
      <p:bldP spid="43" grpId="0"/>
      <p:bldP spid="46" grpId="0"/>
      <p:bldP spid="47" grpId="0"/>
      <p:bldP spid="44" grpId="0" animBg="1"/>
      <p:bldP spid="45" grpId="0" animBg="1"/>
      <p:bldP spid="11" grpId="0" animBg="1"/>
      <p:bldP spid="12" grpId="0"/>
      <p:bldP spid="30" grpId="1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1256" y="490662"/>
            <a:ext cx="7211144" cy="7780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ja-JP" sz="4000" dirty="0"/>
              <a:t>Overview of New Amendment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3456384"/>
          </a:xfrm>
        </p:spPr>
        <p:txBody>
          <a:bodyPr>
            <a:noAutofit/>
          </a:bodyPr>
          <a:lstStyle/>
          <a:p>
            <a:pPr marL="742950" indent="-742950">
              <a:lnSpc>
                <a:spcPts val="3500"/>
              </a:lnSpc>
              <a:buAutoNum type="alphaUcPeriod"/>
            </a:pPr>
            <a:r>
              <a:rPr lang="en-US" altLang="ja-JP" sz="3600" b="1" dirty="0"/>
              <a:t>Reintroduction of Post-Grant Opposition System</a:t>
            </a:r>
          </a:p>
          <a:p>
            <a:pPr marL="742950" indent="-742950">
              <a:lnSpc>
                <a:spcPts val="3500"/>
              </a:lnSpc>
              <a:buAutoNum type="alphaUcPeriod"/>
            </a:pPr>
            <a:endParaRPr lang="en-US" altLang="ja-JP" sz="3600" b="1" dirty="0"/>
          </a:p>
          <a:p>
            <a:pPr marL="742950" indent="-742950">
              <a:lnSpc>
                <a:spcPts val="3500"/>
              </a:lnSpc>
              <a:buAutoNum type="alphaUcPeriod"/>
            </a:pPr>
            <a:r>
              <a:rPr lang="en-US" altLang="ja-JP" sz="3600" b="1" dirty="0"/>
              <a:t>Expansion of Remedy for Lapse of Period for Procedures</a:t>
            </a:r>
          </a:p>
          <a:p>
            <a:pPr marL="514350" indent="-514350">
              <a:lnSpc>
                <a:spcPts val="3500"/>
              </a:lnSpc>
              <a:buAutoNum type="arabicPeriod"/>
            </a:pPr>
            <a:endParaRPr lang="en-US" altLang="ja-JP" sz="3600" b="1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917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2952328"/>
          </a:xfrm>
        </p:spPr>
        <p:txBody>
          <a:bodyPr>
            <a:normAutofit fontScale="92500"/>
          </a:bodyPr>
          <a:lstStyle/>
          <a:p>
            <a:pPr lvl="0">
              <a:defRPr/>
            </a:pPr>
            <a:r>
              <a:rPr lang="en-US" altLang="ja-JP" dirty="0"/>
              <a:t>It has already become effective from </a:t>
            </a:r>
            <a:r>
              <a:rPr lang="en-US" altLang="ja-JP" b="1" u="sng" dirty="0">
                <a:solidFill>
                  <a:srgbClr val="FF0000"/>
                </a:solidFill>
              </a:rPr>
              <a:t>April 1, 2015</a:t>
            </a:r>
            <a:r>
              <a:rPr lang="en-US" altLang="ja-JP" b="1" dirty="0"/>
              <a:t>.</a:t>
            </a:r>
          </a:p>
          <a:p>
            <a:pPr lvl="0">
              <a:defRPr/>
            </a:pPr>
            <a:endParaRPr lang="en-US" altLang="ja-JP" b="1" dirty="0"/>
          </a:p>
          <a:p>
            <a:pPr lvl="0">
              <a:defRPr/>
            </a:pPr>
            <a:r>
              <a:rPr lang="en-US" altLang="ja-JP" dirty="0"/>
              <a:t>Opposition may be Filed on Patents of which </a:t>
            </a:r>
            <a:r>
              <a:rPr lang="en-US" altLang="ja-JP" u="sng" dirty="0"/>
              <a:t>Patent Grant Publication is Issued on or after </a:t>
            </a:r>
          </a:p>
          <a:p>
            <a:pPr marL="0" lvl="0" indent="0">
              <a:buNone/>
              <a:defRPr/>
            </a:pPr>
            <a:r>
              <a:rPr lang="en-US" altLang="ja-JP" dirty="0"/>
              <a:t>    </a:t>
            </a:r>
            <a:r>
              <a:rPr lang="en-US" altLang="ja-JP" u="sng" dirty="0"/>
              <a:t>April 1, 2015</a:t>
            </a:r>
            <a:r>
              <a:rPr lang="en-US" altLang="ja-JP" dirty="0"/>
              <a:t>.</a:t>
            </a:r>
          </a:p>
          <a:p>
            <a:pPr lvl="0">
              <a:defRPr/>
            </a:pP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KAWAGUTI &amp; PARTNERS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4C52-55D1-4AA8-92A3-1F4ECA014CDF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331640" y="562670"/>
            <a:ext cx="6480720" cy="7060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Effective Date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4" descr="C:\Documents and Settings\ohsaki.KAWAGUTI\Local Settings\Temporary Internet Files\Content.Outlook\6A44BD5D\Logo-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805264"/>
            <a:ext cx="2339752" cy="720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683568" y="1600344"/>
            <a:ext cx="0" cy="4852992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95536" y="5733256"/>
            <a:ext cx="576064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043608" y="5498068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u="sng" dirty="0"/>
              <a:t>2014: </a:t>
            </a:r>
            <a:r>
              <a:rPr kumimoji="1" lang="en-US" altLang="ja-JP" sz="2600" b="1" u="sng" dirty="0">
                <a:solidFill>
                  <a:srgbClr val="FF0000"/>
                </a:solidFill>
              </a:rPr>
              <a:t>New</a:t>
            </a:r>
            <a:r>
              <a:rPr kumimoji="1" lang="en-US" altLang="ja-JP" sz="2600" u="sng" dirty="0"/>
              <a:t> Post-Grant Opposition System </a:t>
            </a:r>
            <a:r>
              <a:rPr kumimoji="1" lang="en-US" altLang="ja-JP" sz="2600" b="1" u="sng" dirty="0">
                <a:solidFill>
                  <a:srgbClr val="FF0000"/>
                </a:solidFill>
              </a:rPr>
              <a:t>Introduced</a:t>
            </a:r>
            <a:endParaRPr kumimoji="1" lang="ja-JP" altLang="en-US" sz="2600" b="1" u="sng" dirty="0">
              <a:solidFill>
                <a:srgbClr val="FF0000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395536" y="4869160"/>
            <a:ext cx="576064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95536" y="3880212"/>
            <a:ext cx="576064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395536" y="1844824"/>
            <a:ext cx="576064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043608" y="364502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u="sng" dirty="0"/>
              <a:t>1994: &lt;Former&gt; </a:t>
            </a:r>
            <a:r>
              <a:rPr kumimoji="1" lang="en-US" altLang="ja-JP" sz="2600" b="1" u="sng" dirty="0">
                <a:solidFill>
                  <a:srgbClr val="FF0000"/>
                </a:solidFill>
              </a:rPr>
              <a:t>Post</a:t>
            </a:r>
            <a:r>
              <a:rPr kumimoji="1" lang="en-US" altLang="ja-JP" sz="2600" u="sng" dirty="0"/>
              <a:t>-Grant Opposition System Introduced</a:t>
            </a:r>
          </a:p>
          <a:p>
            <a:r>
              <a:rPr lang="en-US" altLang="ja-JP" sz="2200" dirty="0"/>
              <a:t>           (Opposition Term: 6 M)</a:t>
            </a:r>
            <a:endParaRPr kumimoji="1" lang="ja-JP" altLang="en-US" sz="2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43608" y="4633972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u="sng" dirty="0"/>
              <a:t>2003: </a:t>
            </a:r>
            <a:r>
              <a:rPr lang="en-US" altLang="ja-JP" sz="2600" u="sng" dirty="0"/>
              <a:t>&lt;Former&gt; Post-Grant </a:t>
            </a:r>
            <a:r>
              <a:rPr kumimoji="1" lang="en-US" altLang="ja-JP" sz="2600" u="sng" dirty="0"/>
              <a:t>Opposition System </a:t>
            </a:r>
            <a:r>
              <a:rPr kumimoji="1" lang="en-US" altLang="ja-JP" sz="2600" b="1" u="sng" dirty="0">
                <a:solidFill>
                  <a:srgbClr val="0000FF"/>
                </a:solidFill>
              </a:rPr>
              <a:t>Abolished</a:t>
            </a:r>
            <a:endParaRPr kumimoji="1" lang="ja-JP" altLang="en-US" sz="2600" b="1" u="sng" dirty="0">
              <a:solidFill>
                <a:srgbClr val="0000FF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71600" y="1600344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u="sng" dirty="0"/>
              <a:t>1959: </a:t>
            </a:r>
            <a:r>
              <a:rPr kumimoji="1" lang="en-US" altLang="ja-JP" sz="2600" b="1" u="sng" dirty="0">
                <a:solidFill>
                  <a:srgbClr val="0000FF"/>
                </a:solidFill>
              </a:rPr>
              <a:t>Pre</a:t>
            </a:r>
            <a:r>
              <a:rPr kumimoji="1" lang="en-US" altLang="ja-JP" sz="2600" u="sng" dirty="0"/>
              <a:t>-Grant Opposition System Established</a:t>
            </a:r>
          </a:p>
          <a:p>
            <a:r>
              <a:rPr kumimoji="1" lang="en-US" altLang="ja-JP" sz="2400" dirty="0"/>
              <a:t>           </a:t>
            </a:r>
            <a:r>
              <a:rPr kumimoji="1" lang="en-US" altLang="ja-JP" sz="2200" dirty="0"/>
              <a:t>(Opposition Term: 2 M)</a:t>
            </a:r>
            <a:endParaRPr kumimoji="1" lang="ja-JP" altLang="en-US" sz="220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395536" y="2996952"/>
            <a:ext cx="576064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971600" y="2792541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/>
              <a:t>&lt;1987: Opposition Term Extended to 3 M&gt;</a:t>
            </a:r>
            <a:endParaRPr kumimoji="1" lang="ja-JP" altLang="en-US" sz="22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23528" y="188640"/>
            <a:ext cx="8496944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(1)</a:t>
            </a:r>
            <a:endParaRPr lang="ja-JP" altLang="en-US" sz="3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764704"/>
            <a:ext cx="8136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000" b="1" u="sng" dirty="0"/>
              <a:t>1. History of Opposition System in JP</a:t>
            </a:r>
            <a:endParaRPr kumimoji="1" lang="ja-JP" altLang="en-US" sz="3000" b="1" u="sng" dirty="0"/>
          </a:p>
        </p:txBody>
      </p:sp>
    </p:spTree>
    <p:extLst>
      <p:ext uri="{BB962C8B-B14F-4D97-AF65-F5344CB8AC3E}">
        <p14:creationId xmlns:p14="http://schemas.microsoft.com/office/powerpoint/2010/main" val="265717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8928992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5496" y="620688"/>
            <a:ext cx="8928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b="1" u="sng" dirty="0"/>
              <a:t>2. Backgrounds of Reintroduction of New System </a:t>
            </a:r>
            <a:endParaRPr kumimoji="1" lang="ja-JP" altLang="en-US" sz="3000" b="1" u="sng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23528" y="188640"/>
            <a:ext cx="8496944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(2)</a:t>
            </a:r>
            <a:endParaRPr lang="ja-JP" altLang="en-US" sz="3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4402653"/>
            <a:ext cx="9144000" cy="2482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After Abolishment of Former Opposition System, It was Expected that Number of Invalidation Trials increased, but actually not Increased. </a:t>
            </a:r>
          </a:p>
          <a:p>
            <a:pPr>
              <a:lnSpc>
                <a:spcPts val="2500"/>
              </a:lnSpc>
            </a:pPr>
            <a:r>
              <a:rPr lang="en-US" altLang="ja-JP" sz="2400" dirty="0"/>
              <a:t>    </a:t>
            </a:r>
            <a:r>
              <a:rPr kumimoji="1" lang="ja-JP" altLang="en-US" sz="2400" dirty="0"/>
              <a:t>→ </a:t>
            </a:r>
            <a:r>
              <a:rPr kumimoji="1" lang="en-US" altLang="ja-JP" sz="2400" b="1" dirty="0">
                <a:solidFill>
                  <a:srgbClr val="0000FF"/>
                </a:solidFill>
              </a:rPr>
              <a:t>Much More Defective Patents</a:t>
            </a:r>
            <a:r>
              <a:rPr kumimoji="1" lang="en-US" altLang="ja-JP" sz="2400" dirty="0"/>
              <a:t> would survive, which was against </a:t>
            </a:r>
          </a:p>
          <a:p>
            <a:pPr>
              <a:lnSpc>
                <a:spcPts val="2500"/>
              </a:lnSpc>
            </a:pPr>
            <a:r>
              <a:rPr kumimoji="1" lang="en-US" altLang="ja-JP" sz="2400" dirty="0"/>
              <a:t>        “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Public Interest</a:t>
            </a:r>
            <a:r>
              <a:rPr kumimoji="1" lang="en-US" altLang="ja-JP" sz="2400" dirty="0"/>
              <a:t>”.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 To Address Concern, JPO Planned to </a:t>
            </a:r>
            <a:r>
              <a:rPr lang="en-US" altLang="ja-JP" sz="2400" dirty="0"/>
              <a:t>Reintroduce New Opposition </a:t>
            </a:r>
          </a:p>
          <a:p>
            <a:r>
              <a:rPr lang="en-US" altLang="ja-JP" sz="2400" dirty="0"/>
              <a:t>     System by </a:t>
            </a:r>
            <a:r>
              <a:rPr kumimoji="1" lang="en-US" altLang="ja-JP" sz="2400" dirty="0"/>
              <a:t> making it easier to Use than Invalidation </a:t>
            </a:r>
            <a:r>
              <a:rPr lang="en-US" altLang="ja-JP" sz="2400" dirty="0"/>
              <a:t>Trial.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102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(3)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82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000" b="1" u="sng" dirty="0"/>
              <a:t>3. Flowchart of Proceedings of New Opposition System</a:t>
            </a:r>
          </a:p>
          <a:p>
            <a:pPr lvl="2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1720" y="1124744"/>
            <a:ext cx="4392488" cy="4129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200" dirty="0"/>
              <a:t>Issuance</a:t>
            </a:r>
            <a:r>
              <a:rPr kumimoji="1" lang="en-US" altLang="ja-JP" sz="2000" dirty="0"/>
              <a:t> of </a:t>
            </a:r>
            <a:r>
              <a:rPr lang="en-US" altLang="ja-JP" sz="2000" dirty="0"/>
              <a:t>Patent </a:t>
            </a:r>
            <a:r>
              <a:rPr lang="en-US" altLang="ja-JP" sz="2200" dirty="0"/>
              <a:t>Grant</a:t>
            </a:r>
            <a:r>
              <a:rPr lang="en-US" altLang="ja-JP" sz="2000" dirty="0"/>
              <a:t> Publication</a:t>
            </a:r>
            <a:endParaRPr kumimoji="1" lang="ja-JP" altLang="en-US" sz="2000" dirty="0"/>
          </a:p>
        </p:txBody>
      </p:sp>
      <p:sp>
        <p:nvSpPr>
          <p:cNvPr id="13" name="下矢印 12"/>
          <p:cNvSpPr/>
          <p:nvPr/>
        </p:nvSpPr>
        <p:spPr>
          <a:xfrm>
            <a:off x="4067944" y="1592796"/>
            <a:ext cx="396044" cy="32403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59832" y="2007954"/>
            <a:ext cx="2448272" cy="4129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000" dirty="0"/>
              <a:t>Filing of Opposition</a:t>
            </a:r>
            <a:endParaRPr kumimoji="1" lang="ja-JP" altLang="en-US" sz="2000" dirty="0"/>
          </a:p>
        </p:txBody>
      </p:sp>
      <p:sp>
        <p:nvSpPr>
          <p:cNvPr id="15" name="下矢印 14"/>
          <p:cNvSpPr/>
          <p:nvPr/>
        </p:nvSpPr>
        <p:spPr>
          <a:xfrm>
            <a:off x="4067944" y="2456892"/>
            <a:ext cx="396044" cy="34499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75856" y="2852936"/>
            <a:ext cx="1944216" cy="7848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sz="2200" b="1" u="sng" dirty="0">
                <a:solidFill>
                  <a:srgbClr val="00FF00"/>
                </a:solidFill>
              </a:rPr>
              <a:t>Board</a:t>
            </a:r>
          </a:p>
          <a:p>
            <a:pPr algn="ctr">
              <a:lnSpc>
                <a:spcPts val="1800"/>
              </a:lnSpc>
            </a:pPr>
            <a:r>
              <a:rPr kumimoji="1" lang="en-US" altLang="ja-JP" sz="2200" dirty="0"/>
              <a:t>Documentary Exam. </a:t>
            </a:r>
            <a:endParaRPr kumimoji="1" lang="ja-JP" altLang="en-US" sz="2200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5580112" y="2038303"/>
            <a:ext cx="2160240" cy="22545"/>
          </a:xfrm>
          <a:prstGeom prst="straightConnector1">
            <a:avLst/>
          </a:prstGeom>
          <a:ln w="63500" cmpd="sng">
            <a:solidFill>
              <a:srgbClr val="FF0000"/>
            </a:solidFill>
            <a:prstDash val="solid"/>
            <a:headEnd type="triangle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角丸四角形 26"/>
          <p:cNvSpPr/>
          <p:nvPr/>
        </p:nvSpPr>
        <p:spPr>
          <a:xfrm>
            <a:off x="5580112" y="2195308"/>
            <a:ext cx="1800200" cy="369596"/>
          </a:xfrm>
          <a:prstGeom prst="roundRect">
            <a:avLst/>
          </a:prstGeom>
          <a:solidFill>
            <a:srgbClr val="FF99CC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508104" y="216479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Opposition Brief</a:t>
            </a:r>
            <a:endParaRPr lang="ja-JP" altLang="en-US" sz="2000" dirty="0"/>
          </a:p>
        </p:txBody>
      </p:sp>
      <p:sp>
        <p:nvSpPr>
          <p:cNvPr id="33" name="右中かっこ 32"/>
          <p:cNvSpPr/>
          <p:nvPr/>
        </p:nvSpPr>
        <p:spPr>
          <a:xfrm>
            <a:off x="4716016" y="1609686"/>
            <a:ext cx="144016" cy="36004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860032" y="1557953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i="1" u="sng" dirty="0"/>
              <a:t>6 Months</a:t>
            </a:r>
            <a:endParaRPr kumimoji="1" lang="ja-JP" altLang="en-US" sz="2200" b="1" i="1" u="sng" dirty="0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827584" y="3140968"/>
            <a:ext cx="2376264" cy="22545"/>
          </a:xfrm>
          <a:prstGeom prst="straightConnector1">
            <a:avLst/>
          </a:prstGeom>
          <a:ln w="63500" cmpd="sng">
            <a:solidFill>
              <a:srgbClr val="00FF00"/>
            </a:solidFill>
            <a:prstDash val="solid"/>
            <a:headEnd type="triangle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 flipH="1" flipV="1">
            <a:off x="124054" y="1990342"/>
            <a:ext cx="415498" cy="16546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sz="2800" dirty="0">
                <a:solidFill>
                  <a:srgbClr val="0000FF"/>
                </a:solidFill>
              </a:rPr>
              <a:t>Patentee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 flipH="1" flipV="1">
            <a:off x="7994920" y="1990342"/>
            <a:ext cx="465512" cy="16546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sz="2800" dirty="0">
                <a:solidFill>
                  <a:srgbClr val="FF0000"/>
                </a:solidFill>
              </a:rPr>
              <a:t>Opponent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899592" y="2564904"/>
            <a:ext cx="2232248" cy="520025"/>
          </a:xfrm>
          <a:prstGeom prst="roundRect">
            <a:avLst/>
          </a:prstGeom>
          <a:solidFill>
            <a:srgbClr val="99FF99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99592" y="2576967"/>
            <a:ext cx="2232248" cy="564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ja-JP" sz="2000" dirty="0"/>
              <a:t>Notice of Reason(s) for Revocation</a:t>
            </a:r>
            <a:endParaRPr lang="ja-JP" altLang="en-US" sz="2000" dirty="0"/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827584" y="3317552"/>
            <a:ext cx="2340260" cy="39440"/>
          </a:xfrm>
          <a:prstGeom prst="straightConnector1">
            <a:avLst/>
          </a:prstGeom>
          <a:ln w="63500" cmpd="sng">
            <a:solidFill>
              <a:srgbClr val="0000FF"/>
            </a:solidFill>
            <a:prstDash val="solid"/>
            <a:headEnd type="none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1979712" y="3483006"/>
            <a:ext cx="1224136" cy="306034"/>
          </a:xfrm>
          <a:prstGeom prst="roundRect">
            <a:avLst/>
          </a:prstGeom>
          <a:solidFill>
            <a:srgbClr val="99CC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755576" y="3465004"/>
            <a:ext cx="1152128" cy="324036"/>
          </a:xfrm>
          <a:prstGeom prst="roundRect">
            <a:avLst/>
          </a:prstGeom>
          <a:solidFill>
            <a:srgbClr val="99CC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979712" y="342900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Correction</a:t>
            </a:r>
            <a:endParaRPr lang="ja-JP" altLang="en-US" sz="20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83568" y="342900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Argument</a:t>
            </a:r>
            <a:endParaRPr lang="ja-JP" altLang="en-US" sz="2000" dirty="0"/>
          </a:p>
        </p:txBody>
      </p:sp>
      <p:sp>
        <p:nvSpPr>
          <p:cNvPr id="63" name="下矢印 62"/>
          <p:cNvSpPr/>
          <p:nvPr/>
        </p:nvSpPr>
        <p:spPr>
          <a:xfrm>
            <a:off x="3635896" y="3717032"/>
            <a:ext cx="396044" cy="165618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195736" y="5450491"/>
            <a:ext cx="1944216" cy="5707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sz="2200" dirty="0"/>
              <a:t>Decision of </a:t>
            </a:r>
            <a:r>
              <a:rPr kumimoji="1" lang="en-US" altLang="ja-JP" sz="2200" b="1" dirty="0">
                <a:solidFill>
                  <a:srgbClr val="0000FF"/>
                </a:solidFill>
              </a:rPr>
              <a:t>Maintenance</a:t>
            </a:r>
            <a:endParaRPr kumimoji="1" lang="ja-JP" altLang="en-US" sz="2200" b="1" dirty="0">
              <a:solidFill>
                <a:srgbClr val="0000FF"/>
              </a:solidFill>
            </a:endParaRPr>
          </a:p>
        </p:txBody>
      </p:sp>
      <p:sp>
        <p:nvSpPr>
          <p:cNvPr id="65" name="下矢印 64"/>
          <p:cNvSpPr/>
          <p:nvPr/>
        </p:nvSpPr>
        <p:spPr>
          <a:xfrm>
            <a:off x="4788024" y="3728304"/>
            <a:ext cx="396044" cy="51189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627240" y="4240202"/>
            <a:ext cx="3329136" cy="4129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000" b="1" dirty="0">
                <a:solidFill>
                  <a:srgbClr val="FF0000"/>
                </a:solidFill>
              </a:rPr>
              <a:t>Advance</a:t>
            </a:r>
            <a:r>
              <a:rPr kumimoji="1" lang="en-US" altLang="ja-JP" sz="2000" dirty="0">
                <a:solidFill>
                  <a:srgbClr val="FF0000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Notice</a:t>
            </a:r>
            <a:r>
              <a:rPr kumimoji="1" lang="en-US" altLang="ja-JP" sz="2000" dirty="0"/>
              <a:t> of Decision</a:t>
            </a:r>
            <a:endParaRPr kumimoji="1" lang="ja-JP" altLang="en-US" sz="2000" dirty="0"/>
          </a:p>
        </p:txBody>
      </p:sp>
      <p:sp>
        <p:nvSpPr>
          <p:cNvPr id="67" name="下矢印 66"/>
          <p:cNvSpPr/>
          <p:nvPr/>
        </p:nvSpPr>
        <p:spPr>
          <a:xfrm>
            <a:off x="4788024" y="4653136"/>
            <a:ext cx="396044" cy="72007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644008" y="5450491"/>
            <a:ext cx="1944216" cy="5707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sz="2200" dirty="0"/>
              <a:t>Decision of </a:t>
            </a:r>
            <a:r>
              <a:rPr kumimoji="1" lang="en-US" altLang="ja-JP" sz="2200" b="1" dirty="0">
                <a:solidFill>
                  <a:srgbClr val="FF0000"/>
                </a:solidFill>
              </a:rPr>
              <a:t>Revocation</a:t>
            </a:r>
            <a:endParaRPr kumimoji="1" lang="ja-JP" altLang="en-US" sz="2200" b="1" dirty="0">
              <a:solidFill>
                <a:srgbClr val="FF0000"/>
              </a:solidFill>
            </a:endParaRPr>
          </a:p>
        </p:txBody>
      </p:sp>
      <p:cxnSp>
        <p:nvCxnSpPr>
          <p:cNvPr id="70" name="直線矢印コネクタ 69"/>
          <p:cNvCxnSpPr/>
          <p:nvPr/>
        </p:nvCxnSpPr>
        <p:spPr>
          <a:xfrm>
            <a:off x="5292080" y="3356992"/>
            <a:ext cx="2448272" cy="39440"/>
          </a:xfrm>
          <a:prstGeom prst="straightConnector1">
            <a:avLst/>
          </a:prstGeom>
          <a:ln w="63500" cmpd="sng">
            <a:solidFill>
              <a:srgbClr val="00FF00"/>
            </a:solidFill>
            <a:prstDash val="solid"/>
            <a:headEnd type="none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角丸四角形 71"/>
          <p:cNvSpPr/>
          <p:nvPr/>
        </p:nvSpPr>
        <p:spPr>
          <a:xfrm>
            <a:off x="5364088" y="2924944"/>
            <a:ext cx="2088232" cy="328102"/>
          </a:xfrm>
          <a:prstGeom prst="roundRect">
            <a:avLst/>
          </a:prstGeom>
          <a:solidFill>
            <a:srgbClr val="99FF99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364088" y="288487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Copy of Correction</a:t>
            </a:r>
            <a:endParaRPr lang="ja-JP" altLang="en-US" sz="2000" dirty="0"/>
          </a:p>
        </p:txBody>
      </p:sp>
      <p:cxnSp>
        <p:nvCxnSpPr>
          <p:cNvPr id="74" name="直線矢印コネクタ 73"/>
          <p:cNvCxnSpPr/>
          <p:nvPr/>
        </p:nvCxnSpPr>
        <p:spPr>
          <a:xfrm>
            <a:off x="5292080" y="3573016"/>
            <a:ext cx="2448272" cy="0"/>
          </a:xfrm>
          <a:prstGeom prst="straightConnector1">
            <a:avLst/>
          </a:prstGeom>
          <a:ln w="63500" cmpd="sng">
            <a:solidFill>
              <a:srgbClr val="FF0000"/>
            </a:solidFill>
            <a:prstDash val="solid"/>
            <a:headEnd type="triangle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角丸四角形 75"/>
          <p:cNvSpPr/>
          <p:nvPr/>
        </p:nvSpPr>
        <p:spPr>
          <a:xfrm>
            <a:off x="5436096" y="3681028"/>
            <a:ext cx="1152128" cy="324036"/>
          </a:xfrm>
          <a:prstGeom prst="roundRect">
            <a:avLst/>
          </a:prstGeom>
          <a:solidFill>
            <a:srgbClr val="FF99CC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364088" y="360495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Argument</a:t>
            </a:r>
            <a:endParaRPr lang="ja-JP" altLang="en-US" sz="2000" dirty="0"/>
          </a:p>
        </p:txBody>
      </p:sp>
      <p:sp>
        <p:nvSpPr>
          <p:cNvPr id="78" name="下矢印 77"/>
          <p:cNvSpPr/>
          <p:nvPr/>
        </p:nvSpPr>
        <p:spPr>
          <a:xfrm>
            <a:off x="4824028" y="6093296"/>
            <a:ext cx="396044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572000" y="6400442"/>
            <a:ext cx="2448272" cy="41293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en-US" altLang="ja-JP" sz="2200" dirty="0"/>
              <a:t>Appeal to </a:t>
            </a:r>
            <a:r>
              <a:rPr kumimoji="1" lang="en-US" altLang="ja-JP" sz="2200" b="1" dirty="0">
                <a:solidFill>
                  <a:srgbClr val="FF6600"/>
                </a:solidFill>
              </a:rPr>
              <a:t>IPHC</a:t>
            </a:r>
            <a:endParaRPr kumimoji="1" lang="ja-JP" altLang="en-US" sz="2200" b="1" dirty="0">
              <a:solidFill>
                <a:srgbClr val="FF6600"/>
              </a:solidFill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>
            <a:off x="251520" y="6093296"/>
            <a:ext cx="8640960" cy="0"/>
          </a:xfrm>
          <a:prstGeom prst="line">
            <a:avLst/>
          </a:prstGeom>
          <a:ln w="25400">
            <a:solidFill>
              <a:srgbClr val="66FF3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251520" y="1628800"/>
            <a:ext cx="8640960" cy="0"/>
          </a:xfrm>
          <a:prstGeom prst="line">
            <a:avLst/>
          </a:prstGeom>
          <a:ln w="25400">
            <a:solidFill>
              <a:srgbClr val="66FF3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左矢印 4"/>
          <p:cNvSpPr/>
          <p:nvPr/>
        </p:nvSpPr>
        <p:spPr>
          <a:xfrm>
            <a:off x="3923928" y="4797152"/>
            <a:ext cx="954106" cy="432048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87824" y="374897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/>
              <a:t>*2</a:t>
            </a:r>
            <a:endParaRPr kumimoji="1" lang="ja-JP" altLang="en-US" sz="2000" b="1" u="sng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380312" y="274085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/>
              <a:t>*3</a:t>
            </a:r>
            <a:endParaRPr kumimoji="1" lang="ja-JP" altLang="en-US" sz="2000" b="1" u="sng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588224" y="353294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/>
              <a:t>*4</a:t>
            </a:r>
            <a:endParaRPr kumimoji="1" lang="ja-JP" altLang="en-US" sz="2000" b="1" u="sng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148064" y="461306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/>
              <a:t>Repeating *1 to *4</a:t>
            </a:r>
            <a:endParaRPr kumimoji="1" lang="ja-JP" altLang="en-US" sz="2000" b="1" u="sng" dirty="0"/>
          </a:p>
        </p:txBody>
      </p:sp>
      <p:sp>
        <p:nvSpPr>
          <p:cNvPr id="52" name="下矢印 51"/>
          <p:cNvSpPr/>
          <p:nvPr/>
        </p:nvSpPr>
        <p:spPr>
          <a:xfrm>
            <a:off x="3725906" y="6093296"/>
            <a:ext cx="198022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乗算記号 6"/>
          <p:cNvSpPr/>
          <p:nvPr/>
        </p:nvSpPr>
        <p:spPr>
          <a:xfrm>
            <a:off x="3599892" y="6136633"/>
            <a:ext cx="468052" cy="46071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827584" y="2060848"/>
            <a:ext cx="2160240" cy="0"/>
          </a:xfrm>
          <a:prstGeom prst="straightConnector1">
            <a:avLst/>
          </a:prstGeom>
          <a:ln w="63500" cmpd="sng">
            <a:solidFill>
              <a:srgbClr val="00FF00"/>
            </a:solidFill>
            <a:prstDash val="solid"/>
            <a:headEnd type="triangle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角丸四角形 58"/>
          <p:cNvSpPr/>
          <p:nvPr/>
        </p:nvSpPr>
        <p:spPr>
          <a:xfrm>
            <a:off x="899592" y="2195308"/>
            <a:ext cx="1512168" cy="297588"/>
          </a:xfrm>
          <a:prstGeom prst="roundRect">
            <a:avLst/>
          </a:prstGeom>
          <a:solidFill>
            <a:srgbClr val="99FF99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07976" y="2132856"/>
            <a:ext cx="1575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Copy of Brief</a:t>
            </a:r>
            <a:endParaRPr lang="ja-JP" altLang="en-US" sz="2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48000" y="243840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/>
              <a:t>*1</a:t>
            </a:r>
            <a:endParaRPr kumimoji="1" lang="ja-JP" alt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429250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(4)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512" y="838200"/>
            <a:ext cx="9144000" cy="1800200"/>
          </a:xfrm>
        </p:spPr>
        <p:txBody>
          <a:bodyPr>
            <a:normAutofit/>
          </a:bodyPr>
          <a:lstStyle/>
          <a:p>
            <a:pPr marL="0" indent="0">
              <a:lnSpc>
                <a:spcPts val="2200"/>
              </a:lnSpc>
              <a:buNone/>
            </a:pPr>
            <a:r>
              <a:rPr lang="en-US" altLang="ja-JP" sz="2800" b="1" u="sng" dirty="0"/>
              <a:t>4. Who may File Opposition?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“</a:t>
            </a:r>
            <a:r>
              <a:rPr lang="en-US" altLang="ja-JP" sz="2400" b="1" dirty="0">
                <a:solidFill>
                  <a:srgbClr val="FF0000"/>
                </a:solidFill>
              </a:rPr>
              <a:t>Any person</a:t>
            </a:r>
            <a:r>
              <a:rPr lang="en-US" altLang="ja-JP" sz="2400" dirty="0"/>
              <a:t>” may.  = No Interest is Required. 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“Straw Man” also may. (Anonymity: NG)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But, </a:t>
            </a:r>
            <a:r>
              <a:rPr lang="en-US" altLang="ja-JP" sz="2400" dirty="0">
                <a:solidFill>
                  <a:srgbClr val="0000FF"/>
                </a:solidFill>
              </a:rPr>
              <a:t>Patentee</a:t>
            </a:r>
            <a:r>
              <a:rPr lang="en-US" altLang="ja-JP" sz="2400" dirty="0"/>
              <a:t> is </a:t>
            </a:r>
            <a:r>
              <a:rPr lang="en-US" altLang="ja-JP" sz="2400" b="1" dirty="0">
                <a:solidFill>
                  <a:srgbClr val="0000FF"/>
                </a:solidFill>
              </a:rPr>
              <a:t>NOT</a:t>
            </a:r>
            <a:r>
              <a:rPr lang="en-US" altLang="ja-JP" sz="2400" dirty="0"/>
              <a:t> allowed. </a:t>
            </a:r>
          </a:p>
          <a:p>
            <a:pPr marL="0" indent="0">
              <a:lnSpc>
                <a:spcPts val="2200"/>
              </a:lnSpc>
              <a:buNone/>
            </a:pPr>
            <a:r>
              <a:rPr lang="en-US" altLang="ja-JP" sz="2400" dirty="0"/>
              <a:t>     </a:t>
            </a:r>
            <a:r>
              <a:rPr lang="ja-JP" altLang="en-US" sz="2400" dirty="0"/>
              <a:t>∵ </a:t>
            </a:r>
            <a:r>
              <a:rPr lang="en-US" altLang="ja-JP" sz="2400" dirty="0"/>
              <a:t>Against Intent of System for Public Interest </a:t>
            </a:r>
          </a:p>
          <a:p>
            <a:pPr marL="0" indent="0">
              <a:lnSpc>
                <a:spcPts val="2500"/>
              </a:lnSpc>
              <a:buNone/>
            </a:pPr>
            <a:endParaRPr kumimoji="1" lang="ja-JP" altLang="en-US" dirty="0"/>
          </a:p>
        </p:txBody>
      </p:sp>
      <p:sp>
        <p:nvSpPr>
          <p:cNvPr id="44" name="コンテンツ プレースホルダー 2"/>
          <p:cNvSpPr txBox="1">
            <a:spLocks/>
          </p:cNvSpPr>
          <p:nvPr/>
        </p:nvSpPr>
        <p:spPr>
          <a:xfrm>
            <a:off x="36512" y="2667000"/>
            <a:ext cx="9144000" cy="2814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buNone/>
            </a:pPr>
            <a:r>
              <a:rPr lang="en-US" altLang="ja-JP" sz="2800" b="1" u="sng" dirty="0"/>
              <a:t>5. When may Opposition be Filed?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Only Within </a:t>
            </a:r>
            <a:r>
              <a:rPr lang="en-US" altLang="ja-JP" sz="2400" b="1" u="sng" dirty="0">
                <a:solidFill>
                  <a:srgbClr val="FF0000"/>
                </a:solidFill>
              </a:rPr>
              <a:t>6 Months</a:t>
            </a:r>
            <a:r>
              <a:rPr lang="en-US" altLang="ja-JP" sz="2400" dirty="0"/>
              <a:t> from </a:t>
            </a:r>
          </a:p>
          <a:p>
            <a:pPr marL="0" indent="0">
              <a:lnSpc>
                <a:spcPts val="2200"/>
              </a:lnSpc>
              <a:buNone/>
            </a:pPr>
            <a:r>
              <a:rPr lang="en-US" altLang="ja-JP" sz="2400" dirty="0"/>
              <a:t>    </a:t>
            </a:r>
            <a:r>
              <a:rPr lang="en-US" altLang="ja-JP" sz="2400" u="sng" dirty="0"/>
              <a:t>Issuance Date of Patent Grant Publication</a:t>
            </a:r>
            <a:r>
              <a:rPr lang="en-US" altLang="ja-JP" sz="2400" dirty="0"/>
              <a:t>.</a:t>
            </a:r>
          </a:p>
          <a:p>
            <a:pPr marL="0" indent="0">
              <a:lnSpc>
                <a:spcPts val="2200"/>
              </a:lnSpc>
              <a:buNone/>
            </a:pPr>
            <a:r>
              <a:rPr lang="en-US" altLang="ja-JP" sz="2400" dirty="0">
                <a:sym typeface="Symbol"/>
              </a:rPr>
              <a:t>     Allowance Date,  Grant Date</a:t>
            </a:r>
            <a:endParaRPr lang="en-US" altLang="ja-JP" sz="2400" dirty="0"/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No Extension is Allowed, even for Foreign Opponent.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If Opposition is Filed After Due Date, it is Dismissed.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Opponent may Withdraw Opposition Before Issuance of Notice of Reasons for Revocation. </a:t>
            </a:r>
          </a:p>
          <a:p>
            <a:pPr>
              <a:lnSpc>
                <a:spcPts val="2200"/>
              </a:lnSpc>
              <a:buFontTx/>
              <a:buChar char="-"/>
            </a:pPr>
            <a:endParaRPr lang="en-US" altLang="ja-JP" sz="2400" b="1" dirty="0"/>
          </a:p>
          <a:p>
            <a:pPr marL="0" indent="0">
              <a:lnSpc>
                <a:spcPts val="2200"/>
              </a:lnSpc>
              <a:buNone/>
            </a:pPr>
            <a:endParaRPr lang="ja-JP" altLang="en-US" sz="24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6512" y="5410200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buNone/>
            </a:pPr>
            <a:r>
              <a:rPr lang="en-US" altLang="ja-JP" sz="2800" b="1" u="sng" dirty="0"/>
              <a:t>6. How Much does it Cost for Filing Opposition?</a:t>
            </a:r>
          </a:p>
          <a:p>
            <a:pPr>
              <a:lnSpc>
                <a:spcPts val="2200"/>
              </a:lnSpc>
              <a:buFontTx/>
              <a:buChar char="-"/>
            </a:pPr>
            <a:r>
              <a:rPr lang="en-US" altLang="ja-JP" sz="2400" dirty="0"/>
              <a:t>\16,500 </a:t>
            </a:r>
            <a:r>
              <a:rPr lang="ja-JP" altLang="en-US" sz="2400" dirty="0"/>
              <a:t> </a:t>
            </a:r>
            <a:r>
              <a:rPr lang="en-US" altLang="ja-JP" sz="2400" dirty="0"/>
              <a:t>(ca. $140 ) + \2,400  (ca. $20) x No. of Opposed Claims as Official Fee. (Less than Half of O. F. </a:t>
            </a:r>
            <a:r>
              <a:rPr lang="en-US" altLang="ja-JP" sz="2400"/>
              <a:t>for </a:t>
            </a:r>
            <a:r>
              <a:rPr lang="en-US" altLang="ja-JP" sz="2400" dirty="0"/>
              <a:t>Invalidation Trial)</a:t>
            </a:r>
            <a:r>
              <a:rPr lang="ja-JP" altLang="en-US" sz="2400" dirty="0"/>
              <a:t>　</a:t>
            </a:r>
            <a:endParaRPr lang="en-US" altLang="ja-JP" sz="2400" dirty="0"/>
          </a:p>
          <a:p>
            <a:pPr marL="0" indent="0">
              <a:lnSpc>
                <a:spcPts val="2800"/>
              </a:lnSpc>
              <a:buNone/>
            </a:pPr>
            <a:endParaRPr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461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(5)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en-US" altLang="ja-JP" sz="2800" b="1" u="sng" dirty="0"/>
              <a:t>7. What Grounds may Opposition be Filed on?</a:t>
            </a:r>
          </a:p>
          <a:p>
            <a:pPr>
              <a:lnSpc>
                <a:spcPts val="2500"/>
              </a:lnSpc>
              <a:buFontTx/>
              <a:buChar char="-"/>
            </a:pPr>
            <a:r>
              <a:rPr lang="en-US" altLang="ja-JP" sz="2400" dirty="0"/>
              <a:t>Grounds for “</a:t>
            </a:r>
            <a:r>
              <a:rPr lang="en-US" altLang="ja-JP" sz="2400" dirty="0">
                <a:solidFill>
                  <a:srgbClr val="FF0000"/>
                </a:solidFill>
              </a:rPr>
              <a:t>Public Interest</a:t>
            </a:r>
            <a:r>
              <a:rPr lang="en-US" altLang="ja-JP" sz="2400" dirty="0"/>
              <a:t>” Only. = Novelty, Inventive Step, Double Patenting, Enablement, Support, Claim Clarity, New Matter …</a:t>
            </a:r>
          </a:p>
          <a:p>
            <a:pPr>
              <a:lnSpc>
                <a:spcPts val="2500"/>
              </a:lnSpc>
              <a:buFontTx/>
              <a:buChar char="-"/>
            </a:pPr>
            <a:r>
              <a:rPr lang="en-US" altLang="ja-JP" sz="2400" dirty="0"/>
              <a:t>Grounds for Formal Matter: </a:t>
            </a:r>
            <a:r>
              <a:rPr lang="en-US" altLang="ja-JP" sz="2400" dirty="0">
                <a:solidFill>
                  <a:srgbClr val="0000FF"/>
                </a:solidFill>
              </a:rPr>
              <a:t>No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(Ex. Breach of Unity of Invention, Shift Amendment)</a:t>
            </a:r>
          </a:p>
          <a:p>
            <a:pPr>
              <a:lnSpc>
                <a:spcPts val="2500"/>
              </a:lnSpc>
              <a:buFontTx/>
              <a:buChar char="-"/>
            </a:pPr>
            <a:r>
              <a:rPr lang="en-US" altLang="ja-JP" sz="2400" dirty="0"/>
              <a:t>Grounds for Ownership of Right: </a:t>
            </a:r>
            <a:r>
              <a:rPr lang="en-US" altLang="ja-JP" sz="2400" dirty="0">
                <a:solidFill>
                  <a:srgbClr val="0000FF"/>
                </a:solidFill>
              </a:rPr>
              <a:t>No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(False </a:t>
            </a:r>
            <a:r>
              <a:rPr lang="en-US" altLang="ja-JP" sz="2400" dirty="0" err="1"/>
              <a:t>Inventorship</a:t>
            </a:r>
            <a:r>
              <a:rPr lang="en-US" altLang="ja-JP" sz="2400" dirty="0"/>
              <a:t>, Breach of Joint Application)</a:t>
            </a:r>
          </a:p>
          <a:p>
            <a:pPr>
              <a:lnSpc>
                <a:spcPts val="2500"/>
              </a:lnSpc>
              <a:buFontTx/>
              <a:buChar char="-"/>
            </a:pPr>
            <a:r>
              <a:rPr lang="en-US" altLang="ja-JP" sz="2400" dirty="0"/>
              <a:t>Grounds Occurred After Grant: </a:t>
            </a:r>
            <a:r>
              <a:rPr lang="en-US" altLang="ja-JP" sz="2400" dirty="0">
                <a:solidFill>
                  <a:srgbClr val="0000FF"/>
                </a:solidFill>
              </a:rPr>
              <a:t>No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(Ex. Patent no longer complies with treaty after grant,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       Correction has been made contrary to the Law) </a:t>
            </a:r>
          </a:p>
          <a:p>
            <a:pPr>
              <a:lnSpc>
                <a:spcPts val="2500"/>
              </a:lnSpc>
              <a:buFontTx/>
              <a:buChar char="-"/>
            </a:pPr>
            <a:r>
              <a:rPr lang="en-US" altLang="ja-JP" sz="2400" dirty="0"/>
              <a:t>If Patent has plural Claims, Opposition may be Filed for Each Claim.   </a:t>
            </a:r>
            <a:endParaRPr kumimoji="1" lang="ja-JP" altLang="en-US" sz="2400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6708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(6)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328592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en-US" altLang="ja-JP" sz="2800" dirty="0"/>
              <a:t>Opposition Brief shall be written </a:t>
            </a:r>
            <a:r>
              <a:rPr lang="en-US" altLang="ja-JP" sz="2800" u="sng" dirty="0"/>
              <a:t>in Japanese</a:t>
            </a:r>
            <a:r>
              <a:rPr lang="en-US" altLang="ja-JP" sz="2800" dirty="0"/>
              <a:t>.  If Exhibit is in Foreign Language, Japanese Translation is Required.</a:t>
            </a:r>
          </a:p>
          <a:p>
            <a:pPr>
              <a:lnSpc>
                <a:spcPts val="3000"/>
              </a:lnSpc>
            </a:pPr>
            <a:endParaRPr lang="en-US" altLang="ja-JP" sz="2800" dirty="0"/>
          </a:p>
          <a:p>
            <a:pPr>
              <a:lnSpc>
                <a:spcPts val="3000"/>
              </a:lnSpc>
            </a:pPr>
            <a:r>
              <a:rPr lang="en-US" altLang="ja-JP" sz="2800" u="sng" dirty="0">
                <a:solidFill>
                  <a:srgbClr val="00FF00"/>
                </a:solidFill>
              </a:rPr>
              <a:t>Board of Appeal-Examiners</a:t>
            </a:r>
            <a:r>
              <a:rPr lang="en-US" altLang="ja-JP" sz="2800" dirty="0"/>
              <a:t> (usually 3 persons) Examines Opposition. </a:t>
            </a:r>
          </a:p>
          <a:p>
            <a:pPr>
              <a:lnSpc>
                <a:spcPts val="3000"/>
              </a:lnSpc>
            </a:pPr>
            <a:endParaRPr lang="en-US" altLang="ja-JP" sz="2800" dirty="0"/>
          </a:p>
          <a:p>
            <a:pPr>
              <a:lnSpc>
                <a:spcPts val="3000"/>
              </a:lnSpc>
            </a:pPr>
            <a:r>
              <a:rPr lang="en-US" altLang="ja-JP" sz="2800" b="1" u="sng" dirty="0">
                <a:solidFill>
                  <a:srgbClr val="FF0000"/>
                </a:solidFill>
              </a:rPr>
              <a:t>Documentary Exam. Only</a:t>
            </a:r>
            <a:r>
              <a:rPr lang="en-US" altLang="ja-JP" sz="2800" dirty="0"/>
              <a:t>. = No Oral Proceedings.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altLang="ja-JP" sz="2800" dirty="0"/>
              <a:t>    - But, Examination of Witness or Evidence may be Made. </a:t>
            </a:r>
          </a:p>
          <a:p>
            <a:pPr>
              <a:lnSpc>
                <a:spcPts val="3000"/>
              </a:lnSpc>
            </a:pPr>
            <a:endParaRPr lang="en-US" altLang="ja-JP" sz="2800" dirty="0"/>
          </a:p>
          <a:p>
            <a:pPr>
              <a:lnSpc>
                <a:spcPts val="3000"/>
              </a:lnSpc>
            </a:pPr>
            <a:r>
              <a:rPr lang="en-US" altLang="ja-JP" sz="2800" dirty="0"/>
              <a:t>When Plural Oppositions are Filed, </a:t>
            </a:r>
            <a:r>
              <a:rPr lang="en-US" altLang="ja-JP" sz="2800" dirty="0">
                <a:solidFill>
                  <a:srgbClr val="00FF00"/>
                </a:solidFill>
              </a:rPr>
              <a:t>Board</a:t>
            </a:r>
            <a:r>
              <a:rPr lang="en-US" altLang="ja-JP" sz="2800" dirty="0"/>
              <a:t> generally consolidates them.</a:t>
            </a:r>
          </a:p>
          <a:p>
            <a:pPr marL="0" indent="0">
              <a:lnSpc>
                <a:spcPts val="3000"/>
              </a:lnSpc>
              <a:buNone/>
            </a:pPr>
            <a:endParaRPr lang="en-US" altLang="ja-JP" sz="2800" b="1" dirty="0"/>
          </a:p>
          <a:p>
            <a:pPr>
              <a:lnSpc>
                <a:spcPts val="3000"/>
              </a:lnSpc>
              <a:buFontTx/>
              <a:buChar char="-"/>
            </a:pPr>
            <a:endParaRPr lang="en-US" altLang="ja-JP" sz="2800" b="1" dirty="0"/>
          </a:p>
          <a:p>
            <a:pPr>
              <a:lnSpc>
                <a:spcPts val="3000"/>
              </a:lnSpc>
              <a:buFontTx/>
              <a:buChar char="-"/>
            </a:pPr>
            <a:endParaRPr lang="en-US" altLang="ja-JP" sz="2800" b="1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830267"/>
            <a:ext cx="9144000" cy="58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3000" b="1" u="sng" dirty="0"/>
              <a:t>8. Examination Procedures (1)</a:t>
            </a:r>
          </a:p>
        </p:txBody>
      </p:sp>
    </p:spTree>
    <p:extLst>
      <p:ext uri="{BB962C8B-B14F-4D97-AF65-F5344CB8AC3E}">
        <p14:creationId xmlns:p14="http://schemas.microsoft.com/office/powerpoint/2010/main" val="317350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504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ja-JP" sz="3400" dirty="0"/>
              <a:t>A. New Opposition System (7)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en-US" altLang="ja-JP" sz="2400" dirty="0"/>
              <a:t>First, </a:t>
            </a:r>
            <a:r>
              <a:rPr lang="en-US" altLang="ja-JP" sz="2400" dirty="0">
                <a:solidFill>
                  <a:srgbClr val="00FF00"/>
                </a:solidFill>
              </a:rPr>
              <a:t>Board</a:t>
            </a:r>
            <a:r>
              <a:rPr lang="en-US" altLang="ja-JP" sz="2400" dirty="0"/>
              <a:t> substantially Examines the Case, and then, 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) if </a:t>
            </a:r>
            <a:r>
              <a:rPr lang="en-US" altLang="ja-JP" sz="2400" dirty="0">
                <a:solidFill>
                  <a:srgbClr val="00FF00"/>
                </a:solidFill>
              </a:rPr>
              <a:t>Board</a:t>
            </a:r>
            <a:r>
              <a:rPr lang="en-US" altLang="ja-JP" sz="2400" dirty="0"/>
              <a:t> Finds </a:t>
            </a:r>
            <a:r>
              <a:rPr lang="en-US" altLang="ja-JP" sz="2400" b="1" u="sng" dirty="0">
                <a:solidFill>
                  <a:srgbClr val="0000FF"/>
                </a:solidFill>
              </a:rPr>
              <a:t>NO</a:t>
            </a:r>
            <a:r>
              <a:rPr lang="en-US" altLang="ja-JP" sz="2400" b="1" u="sng" dirty="0"/>
              <a:t> Reasons</a:t>
            </a:r>
            <a:r>
              <a:rPr lang="en-US" altLang="ja-JP" sz="2400" dirty="0"/>
              <a:t> for Revocation, 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      </a:t>
            </a:r>
            <a:r>
              <a:rPr lang="en-US" altLang="ja-JP" sz="2400" dirty="0">
                <a:solidFill>
                  <a:srgbClr val="00FF00"/>
                </a:solidFill>
              </a:rPr>
              <a:t>Board</a:t>
            </a:r>
            <a:r>
              <a:rPr lang="en-US" altLang="ja-JP" sz="2400" dirty="0"/>
              <a:t> directly issues </a:t>
            </a:r>
            <a:r>
              <a:rPr lang="en-US" altLang="ja-JP" sz="2400" b="1" u="sng" dirty="0"/>
              <a:t>Decision of </a:t>
            </a:r>
            <a:r>
              <a:rPr lang="en-US" altLang="ja-JP" sz="2400" b="1" u="sng" dirty="0">
                <a:solidFill>
                  <a:srgbClr val="0000FF"/>
                </a:solidFill>
              </a:rPr>
              <a:t>Maintenance</a:t>
            </a:r>
            <a:r>
              <a:rPr lang="en-US" altLang="ja-JP" sz="2400" dirty="0"/>
              <a:t> of Patent  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      without providing </a:t>
            </a:r>
            <a:r>
              <a:rPr lang="en-US" altLang="ja-JP" sz="2400" dirty="0">
                <a:solidFill>
                  <a:srgbClr val="FF0000"/>
                </a:solidFill>
              </a:rPr>
              <a:t>Opponent</a:t>
            </a:r>
            <a:r>
              <a:rPr lang="en-US" altLang="ja-JP" sz="2400" dirty="0"/>
              <a:t> with opportunity of 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      additional explanation or supplemental argument.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(ii) if </a:t>
            </a:r>
            <a:r>
              <a:rPr lang="en-US" altLang="ja-JP" sz="2400" dirty="0">
                <a:solidFill>
                  <a:srgbClr val="00FF00"/>
                </a:solidFill>
              </a:rPr>
              <a:t>Board</a:t>
            </a:r>
            <a:r>
              <a:rPr lang="en-US" altLang="ja-JP" sz="2400" dirty="0"/>
              <a:t> Finds any reason for Revocation, 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ja-JP" sz="2400" dirty="0"/>
              <a:t>            </a:t>
            </a:r>
            <a:r>
              <a:rPr lang="en-US" altLang="ja-JP" sz="2400" dirty="0">
                <a:solidFill>
                  <a:srgbClr val="00FF00"/>
                </a:solidFill>
              </a:rPr>
              <a:t>Board</a:t>
            </a:r>
            <a:r>
              <a:rPr lang="en-US" altLang="ja-JP" sz="2400" dirty="0"/>
              <a:t> Issues </a:t>
            </a:r>
            <a:r>
              <a:rPr lang="en-US" altLang="ja-JP" sz="2400" b="1" u="sng" dirty="0">
                <a:solidFill>
                  <a:srgbClr val="FF0000"/>
                </a:solidFill>
              </a:rPr>
              <a:t>Notice of Reasons for Revocation</a:t>
            </a:r>
            <a:r>
              <a:rPr lang="en-US" altLang="ja-JP" sz="2400" dirty="0"/>
              <a:t> to </a:t>
            </a:r>
            <a:r>
              <a:rPr lang="en-US" altLang="ja-JP" sz="2400" dirty="0">
                <a:solidFill>
                  <a:srgbClr val="0000FF"/>
                </a:solidFill>
              </a:rPr>
              <a:t>Patentee</a:t>
            </a:r>
            <a:r>
              <a:rPr lang="en-US" altLang="ja-JP" sz="2400" dirty="0"/>
              <a:t>. </a:t>
            </a:r>
          </a:p>
          <a:p>
            <a:pPr>
              <a:lnSpc>
                <a:spcPts val="2500"/>
              </a:lnSpc>
            </a:pPr>
            <a:r>
              <a:rPr lang="en-US" altLang="ja-JP" sz="2400" dirty="0"/>
              <a:t>In response to </a:t>
            </a:r>
            <a:r>
              <a:rPr lang="en-US" altLang="ja-JP" sz="2400" b="1" u="sng" dirty="0">
                <a:solidFill>
                  <a:srgbClr val="FF0000"/>
                </a:solidFill>
              </a:rPr>
              <a:t>Notice</a:t>
            </a:r>
            <a:r>
              <a:rPr lang="en-US" altLang="ja-JP" sz="2400" dirty="0"/>
              <a:t>, </a:t>
            </a:r>
            <a:r>
              <a:rPr lang="en-US" altLang="ja-JP" sz="2400" dirty="0">
                <a:solidFill>
                  <a:srgbClr val="0000FF"/>
                </a:solidFill>
              </a:rPr>
              <a:t>Patentee</a:t>
            </a:r>
            <a:r>
              <a:rPr lang="en-US" altLang="ja-JP" sz="2400" dirty="0"/>
              <a:t> may File </a:t>
            </a:r>
            <a:r>
              <a:rPr lang="en-US" altLang="ja-JP" sz="2400" b="1" u="sng" dirty="0">
                <a:solidFill>
                  <a:srgbClr val="0000FF"/>
                </a:solidFill>
              </a:rPr>
              <a:t>Argument</a:t>
            </a:r>
            <a:r>
              <a:rPr lang="en-US" altLang="ja-JP" sz="2400" dirty="0"/>
              <a:t> and </a:t>
            </a:r>
            <a:r>
              <a:rPr lang="en-US" altLang="ja-JP" sz="2400" b="1" u="sng" dirty="0">
                <a:solidFill>
                  <a:srgbClr val="0000FF"/>
                </a:solidFill>
              </a:rPr>
              <a:t>Request for Correction</a:t>
            </a:r>
            <a:r>
              <a:rPr lang="en-US" altLang="ja-JP" sz="2400" dirty="0"/>
              <a:t> within 60 days (for Domestic Patentee) or </a:t>
            </a:r>
            <a:r>
              <a:rPr lang="en-US" altLang="ja-JP" sz="2400" b="1" u="sng" dirty="0"/>
              <a:t>90 days (for foreign </a:t>
            </a:r>
            <a:r>
              <a:rPr lang="en-US" altLang="ja-JP" sz="2400" b="1" u="sng" dirty="0">
                <a:solidFill>
                  <a:srgbClr val="0000FF"/>
                </a:solidFill>
              </a:rPr>
              <a:t>Patentee</a:t>
            </a:r>
            <a:r>
              <a:rPr lang="en-US" altLang="ja-JP" sz="2400" b="1" u="sng" dirty="0"/>
              <a:t>)</a:t>
            </a:r>
            <a:r>
              <a:rPr lang="en-US" altLang="ja-JP" sz="2400" dirty="0"/>
              <a:t>.</a:t>
            </a:r>
          </a:p>
          <a:p>
            <a:pPr>
              <a:lnSpc>
                <a:spcPts val="2500"/>
              </a:lnSpc>
            </a:pPr>
            <a:r>
              <a:rPr lang="en-US" altLang="ja-JP" sz="2400" dirty="0"/>
              <a:t>It costs “\49,500 (ca. $410) + \5,500 (ca. $45) x No. of Granted Claims” as Official Fee for Request for Correction.</a:t>
            </a:r>
          </a:p>
          <a:p>
            <a:pPr>
              <a:lnSpc>
                <a:spcPts val="2500"/>
              </a:lnSpc>
            </a:pPr>
            <a:r>
              <a:rPr lang="en-US" altLang="ja-JP" sz="2400" dirty="0"/>
              <a:t>If Correction is Requested, </a:t>
            </a:r>
            <a:r>
              <a:rPr lang="en-US" altLang="ja-JP" sz="2400" dirty="0">
                <a:solidFill>
                  <a:srgbClr val="FF0000"/>
                </a:solidFill>
              </a:rPr>
              <a:t>Opponent</a:t>
            </a:r>
            <a:r>
              <a:rPr lang="en-US" altLang="ja-JP" sz="2400" dirty="0"/>
              <a:t> may File counterargument within 30 days (for Domestic Opponent) or </a:t>
            </a:r>
            <a:r>
              <a:rPr lang="en-US" altLang="ja-JP" sz="2400" b="1" u="sng" dirty="0"/>
              <a:t>50 days (for foreign </a:t>
            </a:r>
            <a:r>
              <a:rPr lang="en-US" altLang="ja-JP" sz="2400" b="1" u="sng" dirty="0">
                <a:solidFill>
                  <a:srgbClr val="FF0000"/>
                </a:solidFill>
              </a:rPr>
              <a:t>Opponent</a:t>
            </a:r>
            <a:r>
              <a:rPr lang="en-US" altLang="ja-JP" sz="2400" b="1" u="sng" dirty="0"/>
              <a:t>)</a:t>
            </a:r>
            <a:r>
              <a:rPr lang="en-US" altLang="ja-JP" sz="2400" dirty="0"/>
              <a:t>.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/>
          <a:p>
            <a:r>
              <a:rPr kumimoji="1" lang="en-US" altLang="ja-JP" dirty="0"/>
              <a:t>KAWAGUTI &amp; PARTNERS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548680"/>
            <a:ext cx="9144000" cy="58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3000" b="1" u="sng" dirty="0"/>
              <a:t>8. Examination Procedures (2)</a:t>
            </a:r>
          </a:p>
        </p:txBody>
      </p:sp>
    </p:spTree>
    <p:extLst>
      <p:ext uri="{BB962C8B-B14F-4D97-AF65-F5344CB8AC3E}">
        <p14:creationId xmlns:p14="http://schemas.microsoft.com/office/powerpoint/2010/main" val="152516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2015</Words>
  <Application>Microsoft Office PowerPoint</Application>
  <PresentationFormat>画面に合わせる (4:3)</PresentationFormat>
  <Paragraphs>324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Arial</vt:lpstr>
      <vt:lpstr>Calibri</vt:lpstr>
      <vt:lpstr>Symbol</vt:lpstr>
      <vt:lpstr>Office ​​テーマ</vt:lpstr>
      <vt:lpstr>JP Patent Law Amendment in 2014</vt:lpstr>
      <vt:lpstr>Overview of New Amendment</vt:lpstr>
      <vt:lpstr>PowerPoint プレゼンテーション</vt:lpstr>
      <vt:lpstr>PowerPoint プレゼンテーション</vt:lpstr>
      <vt:lpstr>A. New Opposition System (3)</vt:lpstr>
      <vt:lpstr>A. New Opposition System (4)</vt:lpstr>
      <vt:lpstr>A. New Opposition System (5)</vt:lpstr>
      <vt:lpstr>A. New Opposition System (6)</vt:lpstr>
      <vt:lpstr>A. New Opposition System (7)</vt:lpstr>
      <vt:lpstr>A. New Opposition System (8)</vt:lpstr>
      <vt:lpstr>A. New Opposition System (9)</vt:lpstr>
      <vt:lpstr>A. New Opposition System (10)</vt:lpstr>
      <vt:lpstr>A. New Opposition System (11)</vt:lpstr>
      <vt:lpstr>A. New Opposition System (12)</vt:lpstr>
      <vt:lpstr>A. New Opposition System (13)</vt:lpstr>
      <vt:lpstr>A. New Opposition System (14)</vt:lpstr>
      <vt:lpstr>A. New Opposition System (15)</vt:lpstr>
      <vt:lpstr>B. Expansion of Remedy for Lapse of  Period for Procedures (1)</vt:lpstr>
      <vt:lpstr>B. Expansion of Remedy for Lapse of  Period for Procedures (2)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2025-09-12T05:42:14Z</dcterms:created>
  <dcterms:modified xsi:type="dcterms:W3CDTF">2025-09-12T05:42:27Z</dcterms:modified>
</cp:coreProperties>
</file>